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  <p:sldMasterId id="2147483663" r:id="rId2"/>
    <p:sldMasterId id="2147483676" r:id="rId3"/>
    <p:sldMasterId id="2147483693" r:id="rId4"/>
  </p:sldMasterIdLst>
  <p:notesMasterIdLst>
    <p:notesMasterId r:id="rId31"/>
  </p:notesMasterIdLst>
  <p:sldIdLst>
    <p:sldId id="258" r:id="rId5"/>
    <p:sldId id="266" r:id="rId6"/>
    <p:sldId id="276" r:id="rId7"/>
    <p:sldId id="267" r:id="rId8"/>
    <p:sldId id="277" r:id="rId9"/>
    <p:sldId id="278" r:id="rId10"/>
    <p:sldId id="279" r:id="rId11"/>
    <p:sldId id="280" r:id="rId12"/>
    <p:sldId id="283" r:id="rId13"/>
    <p:sldId id="268" r:id="rId14"/>
    <p:sldId id="269" r:id="rId15"/>
    <p:sldId id="271" r:id="rId16"/>
    <p:sldId id="270" r:id="rId17"/>
    <p:sldId id="272" r:id="rId18"/>
    <p:sldId id="274" r:id="rId19"/>
    <p:sldId id="275" r:id="rId20"/>
    <p:sldId id="284" r:id="rId21"/>
    <p:sldId id="285" r:id="rId22"/>
    <p:sldId id="286" r:id="rId23"/>
    <p:sldId id="287" r:id="rId24"/>
    <p:sldId id="288" r:id="rId25"/>
    <p:sldId id="281" r:id="rId26"/>
    <p:sldId id="289" r:id="rId27"/>
    <p:sldId id="282" r:id="rId28"/>
    <p:sldId id="290" r:id="rId29"/>
    <p:sldId id="29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8" userDrawn="1">
          <p15:clr>
            <a:srgbClr val="A4A3A4"/>
          </p15:clr>
        </p15:guide>
        <p15:guide id="2" pos="2856" userDrawn="1">
          <p15:clr>
            <a:srgbClr val="A4A3A4"/>
          </p15:clr>
        </p15:guide>
        <p15:guide id="3" orient="horz" pos="3864">
          <p15:clr>
            <a:srgbClr val="A4A3A4"/>
          </p15:clr>
        </p15:guide>
        <p15:guide id="4" pos="11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A6A"/>
    <a:srgbClr val="13294B"/>
    <a:srgbClr val="F9532C"/>
    <a:srgbClr val="EDEFF1"/>
    <a:srgbClr val="132980"/>
    <a:srgbClr val="FF4E27"/>
    <a:srgbClr val="FF492E"/>
    <a:srgbClr val="FF4B2E"/>
    <a:srgbClr val="000000"/>
    <a:srgbClr val="8704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29"/>
  </p:normalViewPr>
  <p:slideViewPr>
    <p:cSldViewPr snapToGrid="0" snapToObjects="1">
      <p:cViewPr varScale="1">
        <p:scale>
          <a:sx n="81" d="100"/>
          <a:sy n="81" d="100"/>
        </p:scale>
        <p:origin x="1498" y="58"/>
      </p:cViewPr>
      <p:guideLst>
        <p:guide orient="horz" pos="1608"/>
        <p:guide pos="2856"/>
        <p:guide orient="horz" pos="3864"/>
        <p:guide pos="11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15346-C460-1F4F-993F-BECB619CE1D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32CBD-8FD2-0242-87ED-29968649C72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d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.pd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pd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9.pd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d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.pdf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.pd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3.pd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pd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3.pd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d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.pdf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.pd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3.pd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pd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3.pd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ilding orang-blue wide.jpg"/>
          <p:cNvPicPr>
            <a:picLocks noChangeAspect="1"/>
          </p:cNvPicPr>
          <p:nvPr userDrawn="1"/>
        </p:nvPicPr>
        <p:blipFill>
          <a:blip r:embed="rId2"/>
          <a:srcRect l="15000" r="10000"/>
          <a:stretch>
            <a:fillRect/>
          </a:stretch>
        </p:blipFill>
        <p:spPr>
          <a:xfrm>
            <a:off x="2" y="-2027"/>
            <a:ext cx="9143998" cy="686002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" y="0"/>
            <a:ext cx="5535307" cy="6858000"/>
          </a:xfrm>
          <a:prstGeom prst="rect">
            <a:avLst/>
          </a:prstGeom>
          <a:gradFill flip="none" rotWithShape="1">
            <a:gsLst>
              <a:gs pos="0">
                <a:srgbClr val="132980">
                  <a:alpha val="62000"/>
                </a:srgbClr>
              </a:gs>
              <a:gs pos="49000">
                <a:srgbClr val="FF4B2E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5984290" cy="6858000"/>
          </a:xfrm>
          <a:prstGeom prst="rect">
            <a:avLst/>
          </a:prstGeom>
          <a:gradFill flip="none" rotWithShape="1">
            <a:gsLst>
              <a:gs pos="0">
                <a:srgbClr val="132980">
                  <a:alpha val="86000"/>
                </a:srgbClr>
              </a:gs>
              <a:gs pos="86000">
                <a:srgbClr val="FF4B2E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School_horizontal-wordmark_reverse_INFOR_FullColor_RG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53898" y="6186773"/>
            <a:ext cx="3075940" cy="488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897" y="2857501"/>
            <a:ext cx="8323378" cy="1401623"/>
          </a:xfrm>
          <a:prstGeom prst="rect">
            <a:avLst/>
          </a:prstGeom>
        </p:spPr>
        <p:txBody>
          <a:bodyPr vert="horz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693026" y="6247848"/>
            <a:ext cx="4000500" cy="241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689751" y="6324439"/>
            <a:ext cx="4000500" cy="2413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1"/>
            <a:ext cx="9151872" cy="1018139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739" y="1"/>
            <a:ext cx="8337512" cy="1018139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85" y="1270052"/>
            <a:ext cx="8343926" cy="4639697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INFOR_OrangeI_RGB-one line O-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52739" y="6270520"/>
            <a:ext cx="2750820" cy="4705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dients-RGB-ischoolbldg.jpg"/>
          <p:cNvPicPr>
            <a:picLocks noChangeAspect="1"/>
          </p:cNvPicPr>
          <p:nvPr userDrawn="1"/>
        </p:nvPicPr>
        <p:blipFill>
          <a:blip r:embed="rId2"/>
          <a:srcRect l="15000" r="10000"/>
          <a:stretch>
            <a:fillRect/>
          </a:stretch>
        </p:blipFill>
        <p:spPr>
          <a:xfrm>
            <a:off x="0" y="0"/>
            <a:ext cx="9152517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5521599" cy="6858000"/>
          </a:xfrm>
          <a:prstGeom prst="rect">
            <a:avLst/>
          </a:prstGeom>
          <a:gradFill flip="none" rotWithShape="1">
            <a:gsLst>
              <a:gs pos="0">
                <a:srgbClr val="132980">
                  <a:alpha val="73000"/>
                </a:srgbClr>
              </a:gs>
              <a:gs pos="100000">
                <a:srgbClr val="FF4B2E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0840" y="2871196"/>
            <a:ext cx="8361895" cy="138792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iSchool_horizontal-wordmark_reverse_INFOR_FullColor_RG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53898" y="6186773"/>
            <a:ext cx="3075940" cy="488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693026" y="6247848"/>
            <a:ext cx="4000500" cy="241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6414" y="0"/>
            <a:ext cx="9150684" cy="68580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898" y="2141241"/>
            <a:ext cx="8192940" cy="1325563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iSchool_horizontal-wordmark_reverse_INFOR_FullColor_RG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53898" y="6186773"/>
            <a:ext cx="3075940" cy="488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693026" y="6247848"/>
            <a:ext cx="4000500" cy="241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rgbClr val="FF49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69" y="2330173"/>
            <a:ext cx="8322906" cy="1325563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 descr="INFOR_OrangeI_RGB-one line-blu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54368" y="6165836"/>
            <a:ext cx="3040380" cy="520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693026" y="6247848"/>
            <a:ext cx="4000500" cy="241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ide01R-globe 3.jpg"/>
          <p:cNvPicPr>
            <a:picLocks noChangeAspect="1"/>
          </p:cNvPicPr>
          <p:nvPr userDrawn="1"/>
        </p:nvPicPr>
        <p:blipFill>
          <a:blip r:embed="rId2"/>
          <a:srcRect l="11524" r="12964"/>
          <a:stretch>
            <a:fillRect/>
          </a:stretch>
        </p:blipFill>
        <p:spPr>
          <a:xfrm>
            <a:off x="-6265" y="1"/>
            <a:ext cx="91596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988" y="3208421"/>
            <a:ext cx="8331124" cy="1143000"/>
          </a:xfrm>
          <a:prstGeom prst="rect">
            <a:avLst/>
          </a:prstGeom>
        </p:spPr>
        <p:txBody>
          <a:bodyPr vert="horz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iSchool_horizontal-wordmark_reverse_INFOR_FullColor_RG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53898" y="6186773"/>
            <a:ext cx="3075940" cy="4889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693026" y="6247848"/>
            <a:ext cx="4000500" cy="241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38" y="1055661"/>
            <a:ext cx="8335962" cy="1055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838" y="2110690"/>
            <a:ext cx="8335962" cy="44319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134100"/>
            <a:ext cx="9144000" cy="723901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8" y="338668"/>
            <a:ext cx="8326438" cy="1352021"/>
          </a:xfrm>
        </p:spPr>
        <p:txBody>
          <a:bodyPr/>
          <a:lstStyle>
            <a:lvl1pPr algn="l">
              <a:defRPr b="1" i="0">
                <a:solidFill>
                  <a:srgbClr val="E84A27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41" y="1690690"/>
            <a:ext cx="8326437" cy="4226383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 descr="iSchool_horizontal-wordmark_reverse_INFOR_FullColor_RG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54671" y="6264957"/>
            <a:ext cx="3075940" cy="488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685851" y="6336241"/>
            <a:ext cx="4000500" cy="241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137922"/>
            <a:ext cx="9144000" cy="720079"/>
          </a:xfrm>
          <a:prstGeom prst="rect">
            <a:avLst/>
          </a:prstGeom>
          <a:solidFill>
            <a:srgbClr val="FF55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8" y="338668"/>
            <a:ext cx="8335514" cy="1352021"/>
          </a:xfrm>
        </p:spPr>
        <p:txBody>
          <a:bodyPr/>
          <a:lstStyle>
            <a:lvl1pPr algn="l">
              <a:defRPr b="1" i="0">
                <a:solidFill>
                  <a:srgbClr val="E84A27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41" y="1690690"/>
            <a:ext cx="8326437" cy="4226383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INFOR_OrangeI_RGB-one line-blu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54368" y="6257856"/>
            <a:ext cx="3040380" cy="520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693026" y="6330666"/>
            <a:ext cx="4000500" cy="2413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df"/><Relationship Id="rId5" Type="http://schemas.openxmlformats.org/officeDocument/2006/relationships/image" Target="../media/image2.png"/><Relationship Id="rId4" Type="http://schemas.openxmlformats.org/officeDocument/2006/relationships/image" Target="../media/image2.pd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3.png"/><Relationship Id="rId4" Type="http://schemas.openxmlformats.org/officeDocument/2006/relationships/image" Target="../media/image3.pd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696" r:id="rId2"/>
    <p:sldLayoutId id="2147483699" r:id="rId3"/>
    <p:sldLayoutId id="2147483701" r:id="rId4"/>
    <p:sldLayoutId id="2147483721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lobe 2-orange.jpg"/>
          <p:cNvPicPr>
            <a:picLocks noChangeAspect="1"/>
          </p:cNvPicPr>
          <p:nvPr userDrawn="1"/>
        </p:nvPicPr>
        <p:blipFill>
          <a:blip r:embed="rId3"/>
          <a:srcRect t="32456" b="55943"/>
          <a:stretch>
            <a:fillRect/>
          </a:stretch>
        </p:blipFill>
        <p:spPr>
          <a:xfrm>
            <a:off x="0" y="-9167"/>
            <a:ext cx="9144000" cy="72694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838" y="1067464"/>
            <a:ext cx="8335962" cy="10090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838" y="2076482"/>
            <a:ext cx="8335962" cy="4466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337300" y="3"/>
            <a:ext cx="2806700" cy="717776"/>
          </a:xfrm>
          <a:prstGeom prst="rect">
            <a:avLst/>
          </a:prstGeom>
          <a:gradFill>
            <a:gsLst>
              <a:gs pos="0">
                <a:srgbClr val="FF4B2E"/>
              </a:gs>
              <a:gs pos="100000">
                <a:srgbClr val="FF4B2E">
                  <a:alpha val="0"/>
                </a:srgbClr>
              </a:gs>
            </a:gsLst>
            <a:lin ang="1116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School_horizontal-wordmark_reverse_INFOR_FullColor_RG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73818" y="116696"/>
            <a:ext cx="3075940" cy="488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686300" y="256575"/>
            <a:ext cx="4000500" cy="2413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800" b="1" i="0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841" y="275167"/>
            <a:ext cx="832643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841" y="1418167"/>
            <a:ext cx="8326437" cy="4484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Globe 2-orange.jpg"/>
          <p:cNvPicPr>
            <a:picLocks noChangeAspect="1"/>
          </p:cNvPicPr>
          <p:nvPr userDrawn="1"/>
        </p:nvPicPr>
        <p:blipFill>
          <a:blip r:embed="rId3"/>
          <a:srcRect t="32883" b="56370"/>
          <a:stretch>
            <a:fillRect/>
          </a:stretch>
        </p:blipFill>
        <p:spPr>
          <a:xfrm>
            <a:off x="0" y="6140450"/>
            <a:ext cx="9153203" cy="72584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343650" y="6140451"/>
            <a:ext cx="2806700" cy="723900"/>
          </a:xfrm>
          <a:prstGeom prst="rect">
            <a:avLst/>
          </a:prstGeom>
          <a:gradFill>
            <a:gsLst>
              <a:gs pos="0">
                <a:srgbClr val="FF4B2E"/>
              </a:gs>
              <a:gs pos="100000">
                <a:srgbClr val="FF4B2E">
                  <a:alpha val="0"/>
                </a:srgbClr>
              </a:gs>
            </a:gsLst>
            <a:lin ang="1116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686300" y="6323789"/>
            <a:ext cx="4000500" cy="241300"/>
          </a:xfrm>
          <a:prstGeom prst="rect">
            <a:avLst/>
          </a:prstGeom>
        </p:spPr>
      </p:pic>
      <p:pic>
        <p:nvPicPr>
          <p:cNvPr id="9" name="Picture 8" descr="iSchool_horizontal-wordmark_reverse_INFOR_FullColor_RG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54671" y="6264957"/>
            <a:ext cx="3075940" cy="4889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838" y="357104"/>
            <a:ext cx="8335962" cy="1317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838" y="1674285"/>
            <a:ext cx="8335962" cy="4533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ederalreserve.gov/econres/scf_2010.htm#EXCELDATEX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FB1B592-1FE5-35BE-9AAD-8F4F1D27BF47}"/>
              </a:ext>
            </a:extLst>
          </p:cNvPr>
          <p:cNvSpPr txBox="1"/>
          <p:nvPr/>
        </p:nvSpPr>
        <p:spPr>
          <a:xfrm>
            <a:off x="-268224" y="1783080"/>
            <a:ext cx="8168640" cy="226215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lang="en-US" altLang="zh-CN" sz="1000" dirty="0">
              <a:solidFill>
                <a:srgbClr val="182A6A"/>
              </a:solidFill>
              <a:latin typeface="+mj-lt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82A6A"/>
                </a:solidFill>
                <a:latin typeface="+mj-lt"/>
                <a:cs typeface="Arial" panose="020B0604020202020204" pitchFamily="34" charset="0"/>
              </a:rPr>
              <a:t>IS597 Final Project Presentation</a:t>
            </a:r>
          </a:p>
          <a:p>
            <a:pPr lvl="1"/>
            <a:r>
              <a:rPr lang="en-US" altLang="zh-CN" sz="3600" b="1" dirty="0">
                <a:solidFill>
                  <a:srgbClr val="182A6A"/>
                </a:solidFill>
                <a:latin typeface="+mj-lt"/>
                <a:cs typeface="Arial" panose="020B0604020202020204" pitchFamily="34" charset="0"/>
              </a:rPr>
              <a:t>Analysis Changes in Lending Data and Relationship with State Income</a:t>
            </a:r>
          </a:p>
          <a:p>
            <a:pPr lvl="1"/>
            <a:endParaRPr lang="en-US" altLang="zh-CN" sz="1200" dirty="0">
              <a:solidFill>
                <a:srgbClr val="182A6A"/>
              </a:solidFill>
              <a:latin typeface="+mj-lt"/>
            </a:endParaRPr>
          </a:p>
          <a:p>
            <a:pPr lvl="1"/>
            <a:endParaRPr lang="zh-CN" altLang="en-US" sz="1200" dirty="0">
              <a:solidFill>
                <a:srgbClr val="182A6A"/>
              </a:solidFill>
              <a:latin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E40D43-06AC-DC48-4B1C-A65D29A691BA}"/>
              </a:ext>
            </a:extLst>
          </p:cNvPr>
          <p:cNvSpPr txBox="1"/>
          <p:nvPr/>
        </p:nvSpPr>
        <p:spPr>
          <a:xfrm>
            <a:off x="0" y="4165967"/>
            <a:ext cx="3657600" cy="1748171"/>
          </a:xfrm>
          <a:prstGeom prst="rect">
            <a:avLst/>
          </a:prstGeom>
          <a:solidFill>
            <a:srgbClr val="F9532C">
              <a:alpha val="75000"/>
            </a:srgb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 Instructor: </a:t>
            </a:r>
            <a:r>
              <a:rPr lang="en-US" altLang="zh-CN" dirty="0">
                <a:solidFill>
                  <a:schemeClr val="bg1"/>
                </a:solidFill>
              </a:rPr>
              <a:t>John </a:t>
            </a:r>
            <a:r>
              <a:rPr lang="en-US" altLang="zh-CN" dirty="0" err="1">
                <a:solidFill>
                  <a:schemeClr val="bg1"/>
                </a:solidFill>
              </a:rPr>
              <a:t>Weible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 Group members: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Chuyang</a:t>
            </a:r>
            <a:r>
              <a:rPr lang="en-US" altLang="zh-CN" dirty="0">
                <a:solidFill>
                  <a:schemeClr val="bg1"/>
                </a:solidFill>
              </a:rPr>
              <a:t> Li, </a:t>
            </a:r>
            <a:r>
              <a:rPr lang="en-US" altLang="zh-CN" dirty="0" err="1">
                <a:solidFill>
                  <a:schemeClr val="bg1"/>
                </a:solidFill>
              </a:rPr>
              <a:t>Yuting</a:t>
            </a:r>
            <a:r>
              <a:rPr lang="en-US" altLang="zh-CN" dirty="0">
                <a:solidFill>
                  <a:schemeClr val="bg1"/>
                </a:solidFill>
              </a:rPr>
              <a:t> Xu, Zheng Zhang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 Date:</a:t>
            </a:r>
            <a:r>
              <a:rPr lang="en-US" altLang="zh-CN" dirty="0">
                <a:solidFill>
                  <a:schemeClr val="bg1"/>
                </a:solidFill>
              </a:rPr>
              <a:t> 4</a:t>
            </a:r>
            <a:r>
              <a:rPr lang="en-US" altLang="zh-CN" baseline="30000" dirty="0">
                <a:solidFill>
                  <a:schemeClr val="bg1"/>
                </a:solidFill>
              </a:rPr>
              <a:t>th</a:t>
            </a:r>
            <a:r>
              <a:rPr lang="en-US" altLang="zh-CN" dirty="0">
                <a:solidFill>
                  <a:schemeClr val="bg1"/>
                </a:solidFill>
              </a:rPr>
              <a:t> May 2022</a:t>
            </a:r>
          </a:p>
          <a:p>
            <a:pPr>
              <a:lnSpc>
                <a:spcPct val="200000"/>
              </a:lnSpc>
            </a:pPr>
            <a:endParaRPr lang="zh-CN" altLang="en-US" sz="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79DC596-117D-812E-1A12-C636CAD88E9D}"/>
              </a:ext>
            </a:extLst>
          </p:cNvPr>
          <p:cNvSpPr/>
          <p:nvPr/>
        </p:nvSpPr>
        <p:spPr>
          <a:xfrm>
            <a:off x="733074" y="1631779"/>
            <a:ext cx="1325880" cy="466344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+mj-lt"/>
              </a:rPr>
              <a:t>Indicators</a:t>
            </a:r>
            <a:endParaRPr lang="zh-CN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5FE9A6-300E-5CF3-3334-E831610D6FA6}"/>
              </a:ext>
            </a:extLst>
          </p:cNvPr>
          <p:cNvSpPr txBox="1"/>
          <p:nvPr/>
        </p:nvSpPr>
        <p:spPr>
          <a:xfrm>
            <a:off x="3016858" y="1680285"/>
            <a:ext cx="3339376" cy="369332"/>
          </a:xfrm>
          <a:prstGeom prst="rect">
            <a:avLst/>
          </a:prstGeom>
          <a:noFill/>
          <a:ln>
            <a:solidFill>
              <a:srgbClr val="182A6A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+mj-lt"/>
              </a:rPr>
              <a:t>Income; Debt; Income/Debt Ratio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7ABF8C6-4EED-B45A-9EBD-6C1400E760BF}"/>
              </a:ext>
            </a:extLst>
          </p:cNvPr>
          <p:cNvSpPr/>
          <p:nvPr/>
        </p:nvSpPr>
        <p:spPr>
          <a:xfrm>
            <a:off x="733074" y="2453810"/>
            <a:ext cx="1325880" cy="466344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+mj-lt"/>
              </a:rPr>
              <a:t>Data</a:t>
            </a:r>
            <a:endParaRPr lang="zh-CN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7D0755-8DC6-C256-C6D6-EDE815D86447}"/>
              </a:ext>
            </a:extLst>
          </p:cNvPr>
          <p:cNvSpPr txBox="1"/>
          <p:nvPr/>
        </p:nvSpPr>
        <p:spPr>
          <a:xfrm>
            <a:off x="3016858" y="2381977"/>
            <a:ext cx="5218993" cy="584775"/>
          </a:xfrm>
          <a:prstGeom prst="rect">
            <a:avLst/>
          </a:prstGeom>
          <a:noFill/>
          <a:ln>
            <a:solidFill>
              <a:srgbClr val="182A6A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+mj-lt"/>
              </a:rPr>
              <a:t>Survey of Consumer Finances</a:t>
            </a:r>
          </a:p>
          <a:p>
            <a:r>
              <a:rPr lang="en-US" altLang="zh-CN" sz="1400" b="0" i="0" u="sng" dirty="0">
                <a:solidFill>
                  <a:srgbClr val="296EAA"/>
                </a:solidFill>
                <a:effectLst/>
                <a:latin typeface="+mj-lt"/>
                <a:hlinkClick r:id="rId2"/>
              </a:rPr>
              <a:t>https://www.federalreserve.gov/econres/scf_2010.htm#EXCELDATEX</a:t>
            </a:r>
            <a:endParaRPr lang="en-US" altLang="zh-CN" sz="1400" b="0" i="0" u="sng" dirty="0">
              <a:solidFill>
                <a:srgbClr val="296EAA"/>
              </a:solidFill>
              <a:effectLst/>
              <a:latin typeface="+mj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5378E0-371C-7CA9-8B49-784016988C24}"/>
              </a:ext>
            </a:extLst>
          </p:cNvPr>
          <p:cNvSpPr/>
          <p:nvPr/>
        </p:nvSpPr>
        <p:spPr>
          <a:xfrm>
            <a:off x="733074" y="3547632"/>
            <a:ext cx="1325880" cy="46634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82A6A"/>
                </a:solidFill>
                <a:latin typeface="+mj-lt"/>
              </a:rPr>
              <a:t>scfp2010</a:t>
            </a:r>
            <a:endParaRPr lang="zh-CN" altLang="en-US" dirty="0">
              <a:solidFill>
                <a:srgbClr val="182A6A"/>
              </a:solidFill>
              <a:latin typeface="+mj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98CFCEE-B3F3-5A10-CCB3-55307A663ED3}"/>
              </a:ext>
            </a:extLst>
          </p:cNvPr>
          <p:cNvSpPr/>
          <p:nvPr/>
        </p:nvSpPr>
        <p:spPr>
          <a:xfrm>
            <a:off x="733074" y="4610013"/>
            <a:ext cx="1325880" cy="46634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82A6A"/>
                </a:solidFill>
                <a:latin typeface="+mj-lt"/>
              </a:rPr>
              <a:t>scfp2019</a:t>
            </a:r>
            <a:endParaRPr lang="zh-CN" altLang="en-US" dirty="0">
              <a:solidFill>
                <a:srgbClr val="182A6A"/>
              </a:solidFill>
              <a:latin typeface="+mj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1E139AD-7675-F8CA-6D32-A54A59451D31}"/>
              </a:ext>
            </a:extLst>
          </p:cNvPr>
          <p:cNvSpPr/>
          <p:nvPr/>
        </p:nvSpPr>
        <p:spPr>
          <a:xfrm>
            <a:off x="6009162" y="3562789"/>
            <a:ext cx="2606286" cy="46634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82A6A"/>
                </a:solidFill>
                <a:latin typeface="+mj-lt"/>
              </a:rPr>
              <a:t>general borrower in 2010</a:t>
            </a:r>
            <a:endParaRPr lang="zh-CN" altLang="en-US" dirty="0">
              <a:solidFill>
                <a:srgbClr val="182A6A"/>
              </a:solidFill>
              <a:latin typeface="+mj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DC983C-F144-A818-4282-8A386D7BBAE2}"/>
              </a:ext>
            </a:extLst>
          </p:cNvPr>
          <p:cNvSpPr/>
          <p:nvPr/>
        </p:nvSpPr>
        <p:spPr>
          <a:xfrm>
            <a:off x="6009162" y="4435108"/>
            <a:ext cx="2606286" cy="81615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82A6A"/>
                </a:solidFill>
                <a:latin typeface="+mj-lt"/>
              </a:rPr>
              <a:t>general borrower in 2019</a:t>
            </a:r>
          </a:p>
          <a:p>
            <a:pPr algn="ctr"/>
            <a:r>
              <a:rPr lang="en-US" altLang="zh-CN" dirty="0">
                <a:solidFill>
                  <a:srgbClr val="182A6A"/>
                </a:solidFill>
                <a:latin typeface="+mj-lt"/>
              </a:rPr>
              <a:t>(adjusted to value of money in 2010)</a:t>
            </a:r>
            <a:endParaRPr lang="zh-CN" altLang="en-US" dirty="0">
              <a:solidFill>
                <a:srgbClr val="182A6A"/>
              </a:solidFill>
              <a:latin typeface="+mj-lt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6C556F7-38A4-5653-7F14-BC4318784836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2058954" y="3780804"/>
            <a:ext cx="3950208" cy="1515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8EE2BAF-7035-229F-14AC-9D95650BF148}"/>
              </a:ext>
            </a:extLst>
          </p:cNvPr>
          <p:cNvSpPr txBox="1"/>
          <p:nvPr/>
        </p:nvSpPr>
        <p:spPr>
          <a:xfrm>
            <a:off x="3051078" y="3521271"/>
            <a:ext cx="2706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+mj-lt"/>
              </a:rPr>
              <a:t>filter </a:t>
            </a:r>
            <a:r>
              <a:rPr lang="en-US" altLang="zh-CN" sz="1600" dirty="0" err="1">
                <a:solidFill>
                  <a:srgbClr val="000000"/>
                </a:solidFill>
                <a:latin typeface="+mj-lt"/>
              </a:rPr>
              <a:t>dp</a:t>
            </a:r>
            <a:r>
              <a:rPr lang="en-US" altLang="zh-CN" sz="1600" dirty="0">
                <a:solidFill>
                  <a:srgbClr val="000000"/>
                </a:solidFill>
                <a:latin typeface="+mj-lt"/>
              </a:rPr>
              <a:t> with debt</a:t>
            </a:r>
            <a:endParaRPr lang="zh-CN" altLang="en-US" sz="1600" dirty="0">
              <a:latin typeface="+mj-lt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7F86D9D-F175-E22C-99AF-CFABAA9821B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058954" y="4843184"/>
            <a:ext cx="1220971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B65B1DE-6431-67AA-BA94-7F20423E26D0}"/>
              </a:ext>
            </a:extLst>
          </p:cNvPr>
          <p:cNvSpPr txBox="1"/>
          <p:nvPr/>
        </p:nvSpPr>
        <p:spPr>
          <a:xfrm>
            <a:off x="2008785" y="4585253"/>
            <a:ext cx="2706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filter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dp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 with debt</a:t>
            </a:r>
            <a:endParaRPr lang="zh-CN" altLang="en-US" sz="1200" dirty="0">
              <a:latin typeface="+mj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0D2A76C-26B4-7F71-4FEB-F70731430D85}"/>
              </a:ext>
            </a:extLst>
          </p:cNvPr>
          <p:cNvSpPr/>
          <p:nvPr/>
        </p:nvSpPr>
        <p:spPr>
          <a:xfrm>
            <a:off x="3279925" y="4496513"/>
            <a:ext cx="1170431" cy="69334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182A6A"/>
                </a:solidFill>
                <a:latin typeface="+mj-lt"/>
              </a:rPr>
              <a:t>borrower in 2019</a:t>
            </a:r>
            <a:endParaRPr lang="zh-CN" altLang="en-US" sz="1600" dirty="0">
              <a:solidFill>
                <a:srgbClr val="182A6A"/>
              </a:solidFill>
              <a:latin typeface="+mj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18FB242-C2A8-29F3-D3B6-C99627ED05D7}"/>
              </a:ext>
            </a:extLst>
          </p:cNvPr>
          <p:cNvSpPr txBox="1"/>
          <p:nvPr/>
        </p:nvSpPr>
        <p:spPr>
          <a:xfrm>
            <a:off x="4450356" y="4612393"/>
            <a:ext cx="46405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+mj-lt"/>
              </a:rPr>
              <a:t>adjust effect of inflation </a:t>
            </a:r>
            <a:endParaRPr lang="zh-CN" altLang="en-US" sz="1100" dirty="0">
              <a:latin typeface="+mj-lt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612D98C-E9CE-E506-1656-E8E7E14BB248}"/>
              </a:ext>
            </a:extLst>
          </p:cNvPr>
          <p:cNvCxnSpPr>
            <a:cxnSpLocks/>
            <a:stCxn id="21" idx="3"/>
            <a:endCxn id="12" idx="1"/>
          </p:cNvCxnSpPr>
          <p:nvPr/>
        </p:nvCxnSpPr>
        <p:spPr>
          <a:xfrm flipV="1">
            <a:off x="4450356" y="4843184"/>
            <a:ext cx="1558806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CD641C4-0AD5-0B43-FF9D-BDDF9E1ABD67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058954" y="1864951"/>
            <a:ext cx="957904" cy="0"/>
          </a:xfrm>
          <a:prstGeom prst="line">
            <a:avLst/>
          </a:prstGeom>
          <a:ln w="6350">
            <a:solidFill>
              <a:srgbClr val="182A6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ECEFFCB-BF10-EA2F-4495-18F4FFDBF4D6}"/>
              </a:ext>
            </a:extLst>
          </p:cNvPr>
          <p:cNvCxnSpPr/>
          <p:nvPr/>
        </p:nvCxnSpPr>
        <p:spPr>
          <a:xfrm>
            <a:off x="2058954" y="2674365"/>
            <a:ext cx="957904" cy="0"/>
          </a:xfrm>
          <a:prstGeom prst="line">
            <a:avLst/>
          </a:prstGeom>
          <a:ln w="6350">
            <a:solidFill>
              <a:srgbClr val="182A6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AA2C38E-C677-A420-A3C5-3AAFE45E5810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1396014" y="2920154"/>
            <a:ext cx="0" cy="627478"/>
          </a:xfrm>
          <a:prstGeom prst="line">
            <a:avLst/>
          </a:prstGeom>
          <a:ln w="9525">
            <a:solidFill>
              <a:srgbClr val="182A6A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BB0EF53-9B28-04EE-FC9E-E3A19B60D42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396014" y="4013976"/>
            <a:ext cx="0" cy="596037"/>
          </a:xfrm>
          <a:prstGeom prst="line">
            <a:avLst/>
          </a:prstGeom>
          <a:ln w="9525">
            <a:solidFill>
              <a:srgbClr val="182A6A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itle 1">
            <a:extLst>
              <a:ext uri="{FF2B5EF4-FFF2-40B4-BE49-F238E27FC236}">
                <a16:creationId xmlns:a16="http://schemas.microsoft.com/office/drawing/2014/main" id="{E691B2D7-4BE2-D551-9A96-0BFD9073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38" y="1"/>
            <a:ext cx="8791261" cy="1018139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j-lt"/>
              </a:rPr>
              <a:t>Hypothesis 1: The borrowers using Lending Club have worse economic situations than borrowers from all other lending resources</a:t>
            </a:r>
          </a:p>
        </p:txBody>
      </p:sp>
    </p:spTree>
    <p:extLst>
      <p:ext uri="{BB962C8B-B14F-4D97-AF65-F5344CB8AC3E}">
        <p14:creationId xmlns:p14="http://schemas.microsoft.com/office/powerpoint/2010/main" val="4162835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A0C4D639-6414-1BF7-B180-EC078A945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8" y="1771970"/>
            <a:ext cx="5119102" cy="33140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5FE9A6-300E-5CF3-3334-E831610D6FA6}"/>
              </a:ext>
            </a:extLst>
          </p:cNvPr>
          <p:cNvSpPr txBox="1"/>
          <p:nvPr/>
        </p:nvSpPr>
        <p:spPr>
          <a:xfrm>
            <a:off x="5495544" y="1931598"/>
            <a:ext cx="881652" cy="369332"/>
          </a:xfrm>
          <a:prstGeom prst="rect">
            <a:avLst/>
          </a:prstGeom>
          <a:solidFill>
            <a:srgbClr val="13294B"/>
          </a:solidFill>
          <a:ln>
            <a:solidFill>
              <a:srgbClr val="182A6A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-apple-system"/>
              </a:rPr>
              <a:t>Income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12A2992-C2E0-94B9-94B5-C00E2E0353E9}"/>
              </a:ext>
            </a:extLst>
          </p:cNvPr>
          <p:cNvCxnSpPr/>
          <p:nvPr/>
        </p:nvCxnSpPr>
        <p:spPr>
          <a:xfrm>
            <a:off x="945660" y="3593592"/>
            <a:ext cx="3790932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DAE79AD-3E0E-5E21-D039-66EA2F48DBB1}"/>
              </a:ext>
            </a:extLst>
          </p:cNvPr>
          <p:cNvCxnSpPr/>
          <p:nvPr/>
        </p:nvCxnSpPr>
        <p:spPr>
          <a:xfrm>
            <a:off x="922474" y="4093464"/>
            <a:ext cx="3790932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9E63F57-234F-96A2-A666-BEE4DD6EE05E}"/>
              </a:ext>
            </a:extLst>
          </p:cNvPr>
          <p:cNvCxnSpPr/>
          <p:nvPr/>
        </p:nvCxnSpPr>
        <p:spPr>
          <a:xfrm>
            <a:off x="933468" y="3864864"/>
            <a:ext cx="3790932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F900FD1-3AD5-34D1-8A75-EFB8C409C5E7}"/>
              </a:ext>
            </a:extLst>
          </p:cNvPr>
          <p:cNvSpPr txBox="1"/>
          <p:nvPr/>
        </p:nvSpPr>
        <p:spPr>
          <a:xfrm>
            <a:off x="5495544" y="2300930"/>
            <a:ext cx="3194707" cy="2585323"/>
          </a:xfrm>
          <a:prstGeom prst="rect">
            <a:avLst/>
          </a:prstGeom>
          <a:noFill/>
          <a:ln>
            <a:solidFill>
              <a:srgbClr val="182A6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upper boundary close to 90k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lower boundary of lending club higher than other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560C3D6C-A5E8-7173-1766-5EF0F26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38" y="1"/>
            <a:ext cx="8791261" cy="1018139"/>
          </a:xfrm>
        </p:spPr>
        <p:txBody>
          <a:bodyPr>
            <a:noAutofit/>
          </a:bodyPr>
          <a:lstStyle/>
          <a:p>
            <a:r>
              <a:rPr lang="en-US" sz="2000" dirty="0"/>
              <a:t>Hypothesis 1: The borrowers using Lending Club have worse economic situations than borrowers from all other lending resources</a:t>
            </a:r>
          </a:p>
        </p:txBody>
      </p:sp>
    </p:spTree>
    <p:extLst>
      <p:ext uri="{BB962C8B-B14F-4D97-AF65-F5344CB8AC3E}">
        <p14:creationId xmlns:p14="http://schemas.microsoft.com/office/powerpoint/2010/main" val="2555500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5FE9A6-300E-5CF3-3334-E831610D6FA6}"/>
              </a:ext>
            </a:extLst>
          </p:cNvPr>
          <p:cNvSpPr txBox="1"/>
          <p:nvPr/>
        </p:nvSpPr>
        <p:spPr>
          <a:xfrm>
            <a:off x="5495544" y="1931598"/>
            <a:ext cx="881652" cy="369332"/>
          </a:xfrm>
          <a:prstGeom prst="rect">
            <a:avLst/>
          </a:prstGeom>
          <a:solidFill>
            <a:srgbClr val="13294B"/>
          </a:solidFill>
          <a:ln>
            <a:solidFill>
              <a:srgbClr val="182A6A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-apple-system"/>
              </a:rPr>
              <a:t>Income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F900FD1-3AD5-34D1-8A75-EFB8C409C5E7}"/>
              </a:ext>
            </a:extLst>
          </p:cNvPr>
          <p:cNvSpPr txBox="1"/>
          <p:nvPr/>
        </p:nvSpPr>
        <p:spPr>
          <a:xfrm>
            <a:off x="5495544" y="2300930"/>
            <a:ext cx="3194707" cy="2862322"/>
          </a:xfrm>
          <a:prstGeom prst="rect">
            <a:avLst/>
          </a:prstGeom>
          <a:noFill/>
          <a:ln>
            <a:solidFill>
              <a:srgbClr val="182A6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club’s peak is at [25k-75k]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general borrower’s peak is at [0-50k], [&gt;200k]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club has higher income distribution than general in the range of [25, 100k]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club has a smaller percentage of high-income group than general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FABB80-5376-4827-FBC2-EE25DA152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" r="2013"/>
          <a:stretch/>
        </p:blipFill>
        <p:spPr>
          <a:xfrm>
            <a:off x="152842" y="1931598"/>
            <a:ext cx="5232974" cy="3317058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639AE768-3426-0CD5-DFF7-DFE235A1183D}"/>
              </a:ext>
            </a:extLst>
          </p:cNvPr>
          <p:cNvSpPr/>
          <p:nvPr/>
        </p:nvSpPr>
        <p:spPr>
          <a:xfrm>
            <a:off x="1097280" y="2229994"/>
            <a:ext cx="1179576" cy="961262"/>
          </a:xfrm>
          <a:custGeom>
            <a:avLst/>
            <a:gdLst>
              <a:gd name="connsiteX0" fmla="*/ 0 w 1179576"/>
              <a:gd name="connsiteY0" fmla="*/ 266318 h 961262"/>
              <a:gd name="connsiteX1" fmla="*/ 731520 w 1179576"/>
              <a:gd name="connsiteY1" fmla="*/ 37718 h 961262"/>
              <a:gd name="connsiteX2" fmla="*/ 1179576 w 1179576"/>
              <a:gd name="connsiteY2" fmla="*/ 961262 h 96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9576" h="961262">
                <a:moveTo>
                  <a:pt x="0" y="266318"/>
                </a:moveTo>
                <a:cubicBezTo>
                  <a:pt x="267462" y="94106"/>
                  <a:pt x="534924" y="-78106"/>
                  <a:pt x="731520" y="37718"/>
                </a:cubicBezTo>
                <a:cubicBezTo>
                  <a:pt x="928116" y="153542"/>
                  <a:pt x="1053846" y="557402"/>
                  <a:pt x="1179576" y="961262"/>
                </a:cubicBezTo>
              </a:path>
            </a:pathLst>
          </a:custGeom>
          <a:noFill/>
          <a:ln w="1905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597EEA5-FA80-CA55-D761-3B1BCFFB885B}"/>
              </a:ext>
            </a:extLst>
          </p:cNvPr>
          <p:cNvSpPr/>
          <p:nvPr/>
        </p:nvSpPr>
        <p:spPr>
          <a:xfrm>
            <a:off x="667512" y="2859439"/>
            <a:ext cx="1197864" cy="633569"/>
          </a:xfrm>
          <a:custGeom>
            <a:avLst/>
            <a:gdLst>
              <a:gd name="connsiteX0" fmla="*/ 0 w 1197864"/>
              <a:gd name="connsiteY0" fmla="*/ 633569 h 633569"/>
              <a:gd name="connsiteX1" fmla="*/ 649224 w 1197864"/>
              <a:gd name="connsiteY1" fmla="*/ 2633 h 633569"/>
              <a:gd name="connsiteX2" fmla="*/ 1197864 w 1197864"/>
              <a:gd name="connsiteY2" fmla="*/ 450689 h 63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7864" h="633569">
                <a:moveTo>
                  <a:pt x="0" y="633569"/>
                </a:moveTo>
                <a:cubicBezTo>
                  <a:pt x="224790" y="333341"/>
                  <a:pt x="449580" y="33113"/>
                  <a:pt x="649224" y="2633"/>
                </a:cubicBezTo>
                <a:cubicBezTo>
                  <a:pt x="848868" y="-27847"/>
                  <a:pt x="1023366" y="211421"/>
                  <a:pt x="1197864" y="450689"/>
                </a:cubicBezTo>
              </a:path>
            </a:pathLst>
          </a:custGeom>
          <a:noFill/>
          <a:ln w="19050">
            <a:solidFill>
              <a:schemeClr val="accent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3001979-2587-7888-4608-7C29A958B028}"/>
              </a:ext>
            </a:extLst>
          </p:cNvPr>
          <p:cNvSpPr/>
          <p:nvPr/>
        </p:nvSpPr>
        <p:spPr>
          <a:xfrm>
            <a:off x="4498848" y="2886610"/>
            <a:ext cx="758952" cy="1356206"/>
          </a:xfrm>
          <a:custGeom>
            <a:avLst/>
            <a:gdLst>
              <a:gd name="connsiteX0" fmla="*/ 0 w 758952"/>
              <a:gd name="connsiteY0" fmla="*/ 1356206 h 1356206"/>
              <a:gd name="connsiteX1" fmla="*/ 557784 w 758952"/>
              <a:gd name="connsiteY1" fmla="*/ 140054 h 1356206"/>
              <a:gd name="connsiteX2" fmla="*/ 758952 w 758952"/>
              <a:gd name="connsiteY2" fmla="*/ 76046 h 135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8952" h="1356206">
                <a:moveTo>
                  <a:pt x="0" y="1356206"/>
                </a:moveTo>
                <a:cubicBezTo>
                  <a:pt x="215646" y="854810"/>
                  <a:pt x="431292" y="353414"/>
                  <a:pt x="557784" y="140054"/>
                </a:cubicBezTo>
                <a:cubicBezTo>
                  <a:pt x="684276" y="-73306"/>
                  <a:pt x="721614" y="1370"/>
                  <a:pt x="758952" y="76046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B9BDCBE-C0B8-52A7-EEB4-EE80214FD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38" y="1"/>
            <a:ext cx="8791261" cy="1018139"/>
          </a:xfrm>
        </p:spPr>
        <p:txBody>
          <a:bodyPr>
            <a:noAutofit/>
          </a:bodyPr>
          <a:lstStyle/>
          <a:p>
            <a:r>
              <a:rPr lang="en-US" sz="2000" dirty="0"/>
              <a:t>Hypothesis 1: The borrowers using Lending Club have worse economic situations than borrowers from all other lending resources</a:t>
            </a:r>
          </a:p>
        </p:txBody>
      </p:sp>
    </p:spTree>
    <p:extLst>
      <p:ext uri="{BB962C8B-B14F-4D97-AF65-F5344CB8AC3E}">
        <p14:creationId xmlns:p14="http://schemas.microsoft.com/office/powerpoint/2010/main" val="102419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7DD4AB5-FCB5-E684-ADE3-5E76A6DB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04" y="1844134"/>
            <a:ext cx="4989258" cy="31697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5FE9A6-300E-5CF3-3334-E831610D6FA6}"/>
              </a:ext>
            </a:extLst>
          </p:cNvPr>
          <p:cNvSpPr txBox="1"/>
          <p:nvPr/>
        </p:nvSpPr>
        <p:spPr>
          <a:xfrm>
            <a:off x="5495544" y="1931598"/>
            <a:ext cx="640496" cy="369332"/>
          </a:xfrm>
          <a:prstGeom prst="rect">
            <a:avLst/>
          </a:prstGeom>
          <a:solidFill>
            <a:srgbClr val="13294B"/>
          </a:solidFill>
          <a:ln>
            <a:solidFill>
              <a:srgbClr val="182A6A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-apple-system"/>
              </a:rPr>
              <a:t>Debt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12A2992-C2E0-94B9-94B5-C00E2E0353E9}"/>
              </a:ext>
            </a:extLst>
          </p:cNvPr>
          <p:cNvCxnSpPr/>
          <p:nvPr/>
        </p:nvCxnSpPr>
        <p:spPr>
          <a:xfrm>
            <a:off x="968520" y="3639312"/>
            <a:ext cx="3790932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DAE79AD-3E0E-5E21-D039-66EA2F48DBB1}"/>
              </a:ext>
            </a:extLst>
          </p:cNvPr>
          <p:cNvCxnSpPr/>
          <p:nvPr/>
        </p:nvCxnSpPr>
        <p:spPr>
          <a:xfrm>
            <a:off x="940762" y="4203192"/>
            <a:ext cx="3790932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9E63F57-234F-96A2-A666-BEE4DD6EE05E}"/>
              </a:ext>
            </a:extLst>
          </p:cNvPr>
          <p:cNvCxnSpPr/>
          <p:nvPr/>
        </p:nvCxnSpPr>
        <p:spPr>
          <a:xfrm>
            <a:off x="951756" y="3956304"/>
            <a:ext cx="3790932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F900FD1-3AD5-34D1-8A75-EFB8C409C5E7}"/>
              </a:ext>
            </a:extLst>
          </p:cNvPr>
          <p:cNvSpPr txBox="1"/>
          <p:nvPr/>
        </p:nvSpPr>
        <p:spPr>
          <a:xfrm>
            <a:off x="5495544" y="2300930"/>
            <a:ext cx="3194707" cy="2031325"/>
          </a:xfrm>
          <a:prstGeom prst="rect">
            <a:avLst/>
          </a:prstGeom>
          <a:noFill/>
          <a:ln>
            <a:solidFill>
              <a:srgbClr val="182A6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Debt = total credit utilized + loan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upper boundary of club lower than other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lower boundary of club higher than other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F7DDA0-585F-70AD-E9B5-515D0D7F3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38" y="1"/>
            <a:ext cx="8791261" cy="1018139"/>
          </a:xfrm>
        </p:spPr>
        <p:txBody>
          <a:bodyPr>
            <a:noAutofit/>
          </a:bodyPr>
          <a:lstStyle/>
          <a:p>
            <a:r>
              <a:rPr lang="en-US" sz="2000" dirty="0"/>
              <a:t>Hypothesis 1: The borrowers using Lending Club have worse economic situations than borrowers from all other lending resources</a:t>
            </a:r>
          </a:p>
        </p:txBody>
      </p:sp>
    </p:spTree>
    <p:extLst>
      <p:ext uri="{BB962C8B-B14F-4D97-AF65-F5344CB8AC3E}">
        <p14:creationId xmlns:p14="http://schemas.microsoft.com/office/powerpoint/2010/main" val="4214743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5FE9A6-300E-5CF3-3334-E831610D6FA6}"/>
              </a:ext>
            </a:extLst>
          </p:cNvPr>
          <p:cNvSpPr txBox="1"/>
          <p:nvPr/>
        </p:nvSpPr>
        <p:spPr>
          <a:xfrm>
            <a:off x="5495544" y="1931598"/>
            <a:ext cx="640496" cy="369332"/>
          </a:xfrm>
          <a:prstGeom prst="rect">
            <a:avLst/>
          </a:prstGeom>
          <a:solidFill>
            <a:srgbClr val="13294B"/>
          </a:solidFill>
          <a:ln>
            <a:solidFill>
              <a:srgbClr val="182A6A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-apple-system"/>
              </a:rPr>
              <a:t>Debt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F900FD1-3AD5-34D1-8A75-EFB8C409C5E7}"/>
              </a:ext>
            </a:extLst>
          </p:cNvPr>
          <p:cNvSpPr txBox="1"/>
          <p:nvPr/>
        </p:nvSpPr>
        <p:spPr>
          <a:xfrm>
            <a:off x="5495544" y="2300930"/>
            <a:ext cx="3194707" cy="3139321"/>
          </a:xfrm>
          <a:prstGeom prst="rect">
            <a:avLst/>
          </a:prstGeom>
          <a:noFill/>
          <a:ln>
            <a:solidFill>
              <a:srgbClr val="182A6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club’s peak is at [25k-75k]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general borrower’s peak is at [0-25k], [&gt;200k]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club has higher debt distribution than general in the range of [25, 100k]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club has a higher debt  amount proportion than general, beside the amount value greater than 200k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DAAAC8-D358-184F-6F05-04328FB8F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95"/>
          <a:stretch/>
        </p:blipFill>
        <p:spPr>
          <a:xfrm>
            <a:off x="114681" y="1931598"/>
            <a:ext cx="5298567" cy="3263651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4D8A8C5-E385-E47F-D620-E619986B34CF}"/>
              </a:ext>
            </a:extLst>
          </p:cNvPr>
          <p:cNvSpPr/>
          <p:nvPr/>
        </p:nvSpPr>
        <p:spPr>
          <a:xfrm>
            <a:off x="731520" y="2429824"/>
            <a:ext cx="1618488" cy="1163768"/>
          </a:xfrm>
          <a:custGeom>
            <a:avLst/>
            <a:gdLst>
              <a:gd name="connsiteX0" fmla="*/ 0 w 1618488"/>
              <a:gd name="connsiteY0" fmla="*/ 916880 h 1163768"/>
              <a:gd name="connsiteX1" fmla="*/ 521208 w 1618488"/>
              <a:gd name="connsiteY1" fmla="*/ 2480 h 1163768"/>
              <a:gd name="connsiteX2" fmla="*/ 1618488 w 1618488"/>
              <a:gd name="connsiteY2" fmla="*/ 1163768 h 116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8488" h="1163768">
                <a:moveTo>
                  <a:pt x="0" y="916880"/>
                </a:moveTo>
                <a:cubicBezTo>
                  <a:pt x="125730" y="439106"/>
                  <a:pt x="251460" y="-38668"/>
                  <a:pt x="521208" y="2480"/>
                </a:cubicBezTo>
                <a:cubicBezTo>
                  <a:pt x="790956" y="43628"/>
                  <a:pt x="1204722" y="603698"/>
                  <a:pt x="1618488" y="1163768"/>
                </a:cubicBezTo>
              </a:path>
            </a:pathLst>
          </a:custGeom>
          <a:noFill/>
          <a:ln w="19050"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82CB777-AF94-E03E-1522-F39C49FCE950}"/>
              </a:ext>
            </a:extLst>
          </p:cNvPr>
          <p:cNvSpPr/>
          <p:nvPr/>
        </p:nvSpPr>
        <p:spPr>
          <a:xfrm>
            <a:off x="795528" y="2496312"/>
            <a:ext cx="1078992" cy="1618488"/>
          </a:xfrm>
          <a:custGeom>
            <a:avLst/>
            <a:gdLst>
              <a:gd name="connsiteX0" fmla="*/ 0 w 1078992"/>
              <a:gd name="connsiteY0" fmla="*/ 0 h 1618488"/>
              <a:gd name="connsiteX1" fmla="*/ 566928 w 1078992"/>
              <a:gd name="connsiteY1" fmla="*/ 1335024 h 1618488"/>
              <a:gd name="connsiteX2" fmla="*/ 1078992 w 1078992"/>
              <a:gd name="connsiteY2" fmla="*/ 1618488 h 161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992" h="1618488">
                <a:moveTo>
                  <a:pt x="0" y="0"/>
                </a:moveTo>
                <a:cubicBezTo>
                  <a:pt x="193548" y="532638"/>
                  <a:pt x="387096" y="1065276"/>
                  <a:pt x="566928" y="1335024"/>
                </a:cubicBezTo>
                <a:cubicBezTo>
                  <a:pt x="746760" y="1604772"/>
                  <a:pt x="912876" y="1611630"/>
                  <a:pt x="1078992" y="1618488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A09004C-B5FA-C6BA-D49E-DC8B1FDF3F48}"/>
              </a:ext>
            </a:extLst>
          </p:cNvPr>
          <p:cNvSpPr/>
          <p:nvPr/>
        </p:nvSpPr>
        <p:spPr>
          <a:xfrm>
            <a:off x="4041648" y="2432304"/>
            <a:ext cx="1051560" cy="1861093"/>
          </a:xfrm>
          <a:custGeom>
            <a:avLst/>
            <a:gdLst>
              <a:gd name="connsiteX0" fmla="*/ 0 w 1051560"/>
              <a:gd name="connsiteY0" fmla="*/ 1764792 h 1861093"/>
              <a:gd name="connsiteX1" fmla="*/ 530352 w 1051560"/>
              <a:gd name="connsiteY1" fmla="*/ 1664208 h 1861093"/>
              <a:gd name="connsiteX2" fmla="*/ 1051560 w 1051560"/>
              <a:gd name="connsiteY2" fmla="*/ 0 h 1861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560" h="1861093">
                <a:moveTo>
                  <a:pt x="0" y="1764792"/>
                </a:moveTo>
                <a:cubicBezTo>
                  <a:pt x="177546" y="1861566"/>
                  <a:pt x="355092" y="1958340"/>
                  <a:pt x="530352" y="1664208"/>
                </a:cubicBezTo>
                <a:cubicBezTo>
                  <a:pt x="705612" y="1370076"/>
                  <a:pt x="878586" y="685038"/>
                  <a:pt x="1051560" y="0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2080902-659B-8725-FBF2-3D43ECE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38" y="1"/>
            <a:ext cx="8791261" cy="1018139"/>
          </a:xfrm>
        </p:spPr>
        <p:txBody>
          <a:bodyPr>
            <a:noAutofit/>
          </a:bodyPr>
          <a:lstStyle/>
          <a:p>
            <a:r>
              <a:rPr lang="en-US" sz="2000" dirty="0"/>
              <a:t>Hypothesis 1: The borrowers using Lending Club have worse economic situations than borrowers from all other lending resources</a:t>
            </a:r>
          </a:p>
        </p:txBody>
      </p:sp>
    </p:spTree>
    <p:extLst>
      <p:ext uri="{BB962C8B-B14F-4D97-AF65-F5344CB8AC3E}">
        <p14:creationId xmlns:p14="http://schemas.microsoft.com/office/powerpoint/2010/main" val="1071756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FF167AC-C3FA-6F38-2C80-9FD40143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92" y="1045929"/>
            <a:ext cx="5189365" cy="28034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F90CB2-427C-8B71-6C65-0B045E16D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3086"/>
            <a:ext cx="4746904" cy="24989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1229E3-7420-CB41-5F0B-59412EA1BE74}"/>
              </a:ext>
            </a:extLst>
          </p:cNvPr>
          <p:cNvSpPr txBox="1"/>
          <p:nvPr/>
        </p:nvSpPr>
        <p:spPr>
          <a:xfrm>
            <a:off x="740588" y="1985989"/>
            <a:ext cx="3056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Is there any relationship between income and debt?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94F283-70F3-86C4-0C6C-8C62DB957B1D}"/>
              </a:ext>
            </a:extLst>
          </p:cNvPr>
          <p:cNvSpPr txBox="1"/>
          <p:nvPr/>
        </p:nvSpPr>
        <p:spPr>
          <a:xfrm>
            <a:off x="5135804" y="4369060"/>
            <a:ext cx="3056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No.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726AFE-CB17-3306-FA45-15EC969F7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38" y="1"/>
            <a:ext cx="8791261" cy="1018139"/>
          </a:xfrm>
        </p:spPr>
        <p:txBody>
          <a:bodyPr>
            <a:noAutofit/>
          </a:bodyPr>
          <a:lstStyle/>
          <a:p>
            <a:r>
              <a:rPr lang="en-US" sz="2000" dirty="0"/>
              <a:t>Hypothesis 1: The borrowers using Lending Club have worse economic situations than borrowers from all other lending resources</a:t>
            </a:r>
          </a:p>
        </p:txBody>
      </p:sp>
    </p:spTree>
    <p:extLst>
      <p:ext uri="{BB962C8B-B14F-4D97-AF65-F5344CB8AC3E}">
        <p14:creationId xmlns:p14="http://schemas.microsoft.com/office/powerpoint/2010/main" val="3786589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38" y="1"/>
            <a:ext cx="8791261" cy="1018139"/>
          </a:xfrm>
        </p:spPr>
        <p:txBody>
          <a:bodyPr>
            <a:noAutofit/>
          </a:bodyPr>
          <a:lstStyle/>
          <a:p>
            <a:r>
              <a:rPr lang="en-US" sz="2000" dirty="0"/>
              <a:t>Hypothesis 1: The borrowers using Lending Club have worse economic situations than borrowers from all other lending resources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5FE9A6-300E-5CF3-3334-E831610D6FA6}"/>
              </a:ext>
            </a:extLst>
          </p:cNvPr>
          <p:cNvSpPr txBox="1"/>
          <p:nvPr/>
        </p:nvSpPr>
        <p:spPr>
          <a:xfrm>
            <a:off x="5495544" y="1931598"/>
            <a:ext cx="2496312" cy="369332"/>
          </a:xfrm>
          <a:prstGeom prst="rect">
            <a:avLst/>
          </a:prstGeom>
          <a:solidFill>
            <a:srgbClr val="13294B"/>
          </a:solidFill>
          <a:ln>
            <a:solidFill>
              <a:srgbClr val="182A6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chemeClr val="bg1"/>
                </a:solidFill>
                <a:effectLst/>
                <a:latin typeface="Helvetica Neue"/>
              </a:rPr>
              <a:t>Debt-to-income ratio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F900FD1-3AD5-34D1-8A75-EFB8C409C5E7}"/>
              </a:ext>
            </a:extLst>
          </p:cNvPr>
          <p:cNvSpPr txBox="1"/>
          <p:nvPr/>
        </p:nvSpPr>
        <p:spPr>
          <a:xfrm>
            <a:off x="5495544" y="2300930"/>
            <a:ext cx="3194707" cy="2031325"/>
          </a:xfrm>
          <a:prstGeom prst="rect">
            <a:avLst/>
          </a:prstGeom>
          <a:noFill/>
          <a:ln>
            <a:solidFill>
              <a:srgbClr val="182A6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40% General: D2I &lt; 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90% General: D2I &lt; 1.5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90% club: D2I &gt;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commercial banks D2I requirement: 0.43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lending club users have higher D2I than general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ED269D-25C9-1312-D06C-F8CBB9B98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21" y="1804194"/>
            <a:ext cx="5295138" cy="3024795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A574F41-E5D3-7C27-CEFC-9456AD279221}"/>
              </a:ext>
            </a:extLst>
          </p:cNvPr>
          <p:cNvSpPr/>
          <p:nvPr/>
        </p:nvSpPr>
        <p:spPr>
          <a:xfrm>
            <a:off x="2231136" y="2701059"/>
            <a:ext cx="1691640" cy="1547321"/>
          </a:xfrm>
          <a:custGeom>
            <a:avLst/>
            <a:gdLst>
              <a:gd name="connsiteX0" fmla="*/ 0 w 1691640"/>
              <a:gd name="connsiteY0" fmla="*/ 1547321 h 1547321"/>
              <a:gd name="connsiteX1" fmla="*/ 722376 w 1691640"/>
              <a:gd name="connsiteY1" fmla="*/ 221441 h 1547321"/>
              <a:gd name="connsiteX2" fmla="*/ 1691640 w 1691640"/>
              <a:gd name="connsiteY2" fmla="*/ 1985 h 1547321"/>
              <a:gd name="connsiteX3" fmla="*/ 1691640 w 1691640"/>
              <a:gd name="connsiteY3" fmla="*/ 1985 h 154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640" h="1547321">
                <a:moveTo>
                  <a:pt x="0" y="1547321"/>
                </a:moveTo>
                <a:cubicBezTo>
                  <a:pt x="220218" y="1013159"/>
                  <a:pt x="440436" y="478997"/>
                  <a:pt x="722376" y="221441"/>
                </a:cubicBezTo>
                <a:cubicBezTo>
                  <a:pt x="1004316" y="-36115"/>
                  <a:pt x="1691640" y="1985"/>
                  <a:pt x="1691640" y="1985"/>
                </a:cubicBezTo>
                <a:lnTo>
                  <a:pt x="1691640" y="1985"/>
                </a:lnTo>
              </a:path>
            </a:pathLst>
          </a:custGeom>
          <a:noFill/>
          <a:ln w="19050"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8355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41540-1C9E-44EA-ADEC-F7FA56128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44" y="37597"/>
            <a:ext cx="8337512" cy="1018139"/>
          </a:xfrm>
        </p:spPr>
        <p:txBody>
          <a:bodyPr/>
          <a:lstStyle/>
          <a:p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Hypothesis 2: The DTI (debt to income ratio) has negative correlations to the number of years that the applicant is in the job.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8161AC-70E4-42D9-9091-7507FCBC16CE}"/>
              </a:ext>
            </a:extLst>
          </p:cNvPr>
          <p:cNvSpPr/>
          <p:nvPr/>
        </p:nvSpPr>
        <p:spPr>
          <a:xfrm>
            <a:off x="3863269" y="1177421"/>
            <a:ext cx="1325880" cy="466344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CE605EF3-E7D8-4530-A048-41BF81D38D61}"/>
              </a:ext>
            </a:extLst>
          </p:cNvPr>
          <p:cNvSpPr/>
          <p:nvPr/>
        </p:nvSpPr>
        <p:spPr>
          <a:xfrm rot="5400000">
            <a:off x="4204746" y="-986685"/>
            <a:ext cx="664234" cy="6168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821B8FC-A26A-4158-AEC8-23F10E6A0577}"/>
              </a:ext>
            </a:extLst>
          </p:cNvPr>
          <p:cNvCxnSpPr>
            <a:cxnSpLocks/>
          </p:cNvCxnSpPr>
          <p:nvPr/>
        </p:nvCxnSpPr>
        <p:spPr>
          <a:xfrm>
            <a:off x="1437242" y="3207114"/>
            <a:ext cx="0" cy="919467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4BA84E6-B7C3-4ABB-973C-03CC6A864535}"/>
              </a:ext>
            </a:extLst>
          </p:cNvPr>
          <p:cNvSpPr/>
          <p:nvPr/>
        </p:nvSpPr>
        <p:spPr>
          <a:xfrm>
            <a:off x="6952236" y="1208849"/>
            <a:ext cx="1325880" cy="466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-apple-system"/>
              </a:rPr>
              <a:t>Loans.csv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DA9FA2A-C77B-489F-8A5B-9F5F3D9EDCFA}"/>
              </a:ext>
            </a:extLst>
          </p:cNvPr>
          <p:cNvSpPr/>
          <p:nvPr/>
        </p:nvSpPr>
        <p:spPr>
          <a:xfrm>
            <a:off x="743168" y="2551056"/>
            <a:ext cx="1418884" cy="567132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DTI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8DF182B-3D02-429A-9434-C89D21424CE9}"/>
              </a:ext>
            </a:extLst>
          </p:cNvPr>
          <p:cNvSpPr/>
          <p:nvPr/>
        </p:nvSpPr>
        <p:spPr>
          <a:xfrm>
            <a:off x="6905734" y="2537906"/>
            <a:ext cx="1418884" cy="567132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Years of Job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222B89F-8FF0-4E8D-A6B8-4C23FD430AFF}"/>
              </a:ext>
            </a:extLst>
          </p:cNvPr>
          <p:cNvCxnSpPr>
            <a:cxnSpLocks/>
          </p:cNvCxnSpPr>
          <p:nvPr/>
        </p:nvCxnSpPr>
        <p:spPr>
          <a:xfrm>
            <a:off x="7621116" y="3207113"/>
            <a:ext cx="0" cy="919467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9AAEE4A-47A3-4C02-87D5-D262550482A0}"/>
              </a:ext>
            </a:extLst>
          </p:cNvPr>
          <p:cNvCxnSpPr>
            <a:cxnSpLocks/>
          </p:cNvCxnSpPr>
          <p:nvPr/>
        </p:nvCxnSpPr>
        <p:spPr>
          <a:xfrm>
            <a:off x="5567603" y="1401077"/>
            <a:ext cx="1121227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7B960208-3F50-48B5-8652-0F65DB76F7B7}"/>
              </a:ext>
            </a:extLst>
          </p:cNvPr>
          <p:cNvSpPr/>
          <p:nvPr/>
        </p:nvSpPr>
        <p:spPr>
          <a:xfrm>
            <a:off x="504957" y="4283832"/>
            <a:ext cx="1864569" cy="3758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-apple-system"/>
              </a:rPr>
              <a:t>debt_to_income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3BCD935-B2B5-4A21-974C-4766DE9C3A8A}"/>
              </a:ext>
            </a:extLst>
          </p:cNvPr>
          <p:cNvSpPr/>
          <p:nvPr/>
        </p:nvSpPr>
        <p:spPr>
          <a:xfrm>
            <a:off x="6688831" y="4288310"/>
            <a:ext cx="1864569" cy="3758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-apple-system"/>
              </a:rPr>
              <a:t>emp_length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612614FF-1BB8-4BA0-AD5A-AA037C67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368" y="4629175"/>
            <a:ext cx="3841263" cy="1401428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707A17D9-4FC8-4EDC-9FD6-6F1CB56B14EF}"/>
              </a:ext>
            </a:extLst>
          </p:cNvPr>
          <p:cNvSpPr/>
          <p:nvPr/>
        </p:nvSpPr>
        <p:spPr>
          <a:xfrm>
            <a:off x="2752627" y="4515439"/>
            <a:ext cx="3740004" cy="158370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399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1E7CF-C9B5-41D5-BD2F-B6DB9C58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Hypothesis 2: The DTI (debt to income ratio) has negative correlations to the number of years that the applicant is in the job.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800629-1C0C-4C00-8A18-19AD2B1A43FA}"/>
              </a:ext>
            </a:extLst>
          </p:cNvPr>
          <p:cNvSpPr txBox="1"/>
          <p:nvPr/>
        </p:nvSpPr>
        <p:spPr>
          <a:xfrm>
            <a:off x="352739" y="1191647"/>
            <a:ext cx="711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Distribution of Two Sets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9D1EDA-5C10-4BE7-B55A-982B42E71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830"/>
            <a:ext cx="4186532" cy="40528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F08D30-70EF-421B-92DC-F7C87627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080" y="1734486"/>
            <a:ext cx="3934316" cy="4007174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C4DEF179-F6C3-426C-84F2-6952B81358C7}"/>
              </a:ext>
            </a:extLst>
          </p:cNvPr>
          <p:cNvSpPr/>
          <p:nvPr/>
        </p:nvSpPr>
        <p:spPr>
          <a:xfrm>
            <a:off x="6231118" y="1560980"/>
            <a:ext cx="2243579" cy="119164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Too narrow with outliers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6503289-EBF7-4856-B06F-A6688D23C518}"/>
              </a:ext>
            </a:extLst>
          </p:cNvPr>
          <p:cNvSpPr/>
          <p:nvPr/>
        </p:nvSpPr>
        <p:spPr>
          <a:xfrm>
            <a:off x="763604" y="5515416"/>
            <a:ext cx="3167373" cy="45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Year of work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321C0A-826E-4DD4-B8D7-7BD1E1BAFDB6}"/>
              </a:ext>
            </a:extLst>
          </p:cNvPr>
          <p:cNvSpPr/>
          <p:nvPr/>
        </p:nvSpPr>
        <p:spPr>
          <a:xfrm>
            <a:off x="4957470" y="5515415"/>
            <a:ext cx="3167373" cy="45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DTI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45E947-4E63-4415-8F1D-9394DE65B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Hypothesis 2: The DTI (debt to income ratio) has negative correlations to the number of years that the applicant is in the job.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04D904-9253-49F4-ABA0-D8DE342036A9}"/>
              </a:ext>
            </a:extLst>
          </p:cNvPr>
          <p:cNvSpPr txBox="1"/>
          <p:nvPr/>
        </p:nvSpPr>
        <p:spPr>
          <a:xfrm>
            <a:off x="352739" y="1191647"/>
            <a:ext cx="711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Boxplot of Two Sets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8B5C10-9FA0-4809-84BB-73618B10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5" y="1734486"/>
            <a:ext cx="4256428" cy="300057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A7728A9-89DA-401F-941B-F9C9ED27620A}"/>
              </a:ext>
            </a:extLst>
          </p:cNvPr>
          <p:cNvSpPr/>
          <p:nvPr/>
        </p:nvSpPr>
        <p:spPr>
          <a:xfrm>
            <a:off x="613802" y="4434422"/>
            <a:ext cx="3167373" cy="45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Year of work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F85152-11B3-4AE7-8507-193F32AF20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0" t="3620"/>
          <a:stretch/>
        </p:blipFill>
        <p:spPr>
          <a:xfrm>
            <a:off x="4325703" y="1770916"/>
            <a:ext cx="4469506" cy="292770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7409640-2B5E-4C01-941F-8DA0FE2D2034}"/>
              </a:ext>
            </a:extLst>
          </p:cNvPr>
          <p:cNvSpPr/>
          <p:nvPr/>
        </p:nvSpPr>
        <p:spPr>
          <a:xfrm>
            <a:off x="4976769" y="4490598"/>
            <a:ext cx="3167373" cy="45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DTI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4B2E9815-DB68-432A-A887-F1D01307C658}"/>
              </a:ext>
            </a:extLst>
          </p:cNvPr>
          <p:cNvSpPr/>
          <p:nvPr/>
        </p:nvSpPr>
        <p:spPr>
          <a:xfrm>
            <a:off x="4754930" y="5224137"/>
            <a:ext cx="3823462" cy="88611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Delete Outliers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302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244" y="0"/>
            <a:ext cx="8337512" cy="1018139"/>
          </a:xfrm>
        </p:spPr>
        <p:txBody>
          <a:bodyPr>
            <a:normAutofit/>
          </a:bodyPr>
          <a:lstStyle/>
          <a:p>
            <a:r>
              <a:rPr lang="en-US" sz="3200" dirty="0"/>
              <a:t>Introduction of Lending Club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529289-7BBC-B71F-299D-C31EE92393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28" b="95217" l="9826" r="89699">
                        <a14:foregroundMark x1="19810" y1="13188" x2="38986" y2="10145"/>
                        <a14:foregroundMark x1="38986" y1="10145" x2="74010" y2="12029"/>
                        <a14:foregroundMark x1="74010" y1="12029" x2="75436" y2="24638"/>
                        <a14:foregroundMark x1="24723" y1="6232" x2="43423" y2="5072"/>
                        <a14:foregroundMark x1="43423" y1="5072" x2="77971" y2="6232"/>
                        <a14:foregroundMark x1="25990" y1="16087" x2="39620" y2="15652"/>
                        <a14:foregroundMark x1="39620" y1="15652" x2="73534" y2="18406"/>
                        <a14:foregroundMark x1="38510" y1="20580" x2="32805" y2="40725"/>
                        <a14:foregroundMark x1="32805" y1="40725" x2="36609" y2="40145"/>
                        <a14:foregroundMark x1="26624" y1="25072" x2="21395" y2="38986"/>
                        <a14:foregroundMark x1="37876" y1="24638" x2="49128" y2="54928"/>
                        <a14:foregroundMark x1="49128" y1="54928" x2="49128" y2="55217"/>
                        <a14:foregroundMark x1="49762" y1="32319" x2="42314" y2="67826"/>
                        <a14:foregroundMark x1="37559" y1="50290" x2="43899" y2="64493"/>
                        <a14:foregroundMark x1="43899" y1="64493" x2="72742" y2="59275"/>
                        <a14:foregroundMark x1="72742" y1="59275" x2="58796" y2="52029"/>
                        <a14:foregroundMark x1="58796" y1="52029" x2="39620" y2="52609"/>
                        <a14:foregroundMark x1="39620" y1="52609" x2="39303" y2="54203"/>
                        <a14:foregroundMark x1="77813" y1="59855" x2="66086" y2="49710"/>
                        <a14:foregroundMark x1="66086" y1="49710" x2="38193" y2="48696"/>
                        <a14:foregroundMark x1="38193" y1="48696" x2="31537" y2="65797"/>
                        <a14:foregroundMark x1="31537" y1="65797" x2="57211" y2="70290"/>
                        <a14:foregroundMark x1="57211" y1="70290" x2="76545" y2="65217"/>
                        <a14:foregroundMark x1="76545" y1="65217" x2="70998" y2="52899"/>
                        <a14:foregroundMark x1="66878" y1="60725" x2="72425" y2="70435"/>
                        <a14:foregroundMark x1="70206" y1="61159" x2="51664" y2="55797"/>
                        <a14:foregroundMark x1="51664" y1="55797" x2="52773" y2="53623"/>
                        <a14:foregroundMark x1="53249" y1="52899" x2="55468" y2="64203"/>
                        <a14:foregroundMark x1="51189" y1="57246" x2="51030" y2="63913"/>
                        <a14:foregroundMark x1="29952" y1="52174" x2="33756" y2="66522"/>
                        <a14:foregroundMark x1="59746" y1="60290" x2="60539" y2="62174"/>
                        <a14:foregroundMark x1="62916" y1="62174" x2="62916" y2="62174"/>
                        <a14:foregroundMark x1="74485" y1="59855" x2="71474" y2="64493"/>
                        <a14:foregroundMark x1="73217" y1="58696" x2="71949" y2="64928"/>
                        <a14:foregroundMark x1="75911" y1="84783" x2="31537" y2="85507"/>
                        <a14:foregroundMark x1="27734" y1="84783" x2="54358" y2="85507"/>
                        <a14:foregroundMark x1="54358" y1="85507" x2="53249" y2="85507"/>
                        <a14:foregroundMark x1="27892" y1="82464" x2="30745" y2="90725"/>
                        <a14:foregroundMark x1="18859" y1="94493" x2="49762" y2="92609"/>
                        <a14:foregroundMark x1="44691" y1="86667" x2="53249" y2="88986"/>
                        <a14:foregroundMark x1="36292" y1="87826" x2="73217" y2="88986"/>
                        <a14:foregroundMark x1="67195" y1="86667" x2="77021" y2="90290"/>
                        <a14:foregroundMark x1="76228" y1="94203" x2="39620" y2="95217"/>
                        <a14:foregroundMark x1="25198" y1="49420" x2="26624" y2="65797"/>
                      </a14:backgroundRemoval>
                    </a14:imgEffect>
                  </a14:imgLayer>
                </a14:imgProps>
              </a:ext>
            </a:extLst>
          </a:blip>
          <a:srcRect l="7892" r="5560"/>
          <a:stretch/>
        </p:blipFill>
        <p:spPr>
          <a:xfrm>
            <a:off x="474659" y="1334262"/>
            <a:ext cx="3451165" cy="43604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709CDEA-8A52-87ED-B450-7CEA3A8FACAF}"/>
              </a:ext>
            </a:extLst>
          </p:cNvPr>
          <p:cNvSpPr txBox="1"/>
          <p:nvPr/>
        </p:nvSpPr>
        <p:spPr>
          <a:xfrm>
            <a:off x="4123944" y="1783067"/>
            <a:ext cx="4458316" cy="3695435"/>
          </a:xfrm>
          <a:prstGeom prst="rect">
            <a:avLst/>
          </a:prstGeom>
          <a:noFill/>
          <a:ln w="19050">
            <a:solidFill>
              <a:srgbClr val="182A6A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105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2000" dirty="0"/>
              <a:t>Platform for borrowing </a:t>
            </a:r>
            <a:r>
              <a:rPr lang="en-US" altLang="zh-CN" sz="2000" u="sng" dirty="0"/>
              <a:t>personal loan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2000" dirty="0"/>
              <a:t>Allow individuals to lend to other individuals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2000" dirty="0"/>
              <a:t>Fixed rate and payment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2000" dirty="0"/>
              <a:t>Up to $40,000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1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E5A77B-16FA-4E0A-8990-24871008D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Hypothesis 2: The DTI (debt to income ratio) has negative correlations to the number of years that the applicant is in the job.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B2D9AE-EE49-4EB2-AEEE-AA187B56F793}"/>
              </a:ext>
            </a:extLst>
          </p:cNvPr>
          <p:cNvSpPr txBox="1"/>
          <p:nvPr/>
        </p:nvSpPr>
        <p:spPr>
          <a:xfrm>
            <a:off x="101905" y="1191647"/>
            <a:ext cx="711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Distribution of DTI after deleting outliers :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FCA86F-A83D-436A-A285-48DE04DBA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98" y="1579892"/>
            <a:ext cx="4153273" cy="41617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3E8ABD5-37ED-4A86-A551-7A6E7C5F9045}"/>
              </a:ext>
            </a:extLst>
          </p:cNvPr>
          <p:cNvSpPr/>
          <p:nvPr/>
        </p:nvSpPr>
        <p:spPr>
          <a:xfrm>
            <a:off x="760847" y="5450162"/>
            <a:ext cx="3339813" cy="452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DTI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66E841-80E0-4E3A-B9B2-4F5F0655BF83}"/>
              </a:ext>
            </a:extLst>
          </p:cNvPr>
          <p:cNvSpPr txBox="1"/>
          <p:nvPr/>
        </p:nvSpPr>
        <p:spPr>
          <a:xfrm>
            <a:off x="4572000" y="1594934"/>
            <a:ext cx="2496312" cy="369332"/>
          </a:xfrm>
          <a:prstGeom prst="rect">
            <a:avLst/>
          </a:prstGeom>
          <a:solidFill>
            <a:srgbClr val="13294B"/>
          </a:solidFill>
          <a:ln>
            <a:solidFill>
              <a:srgbClr val="182A6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chemeClr val="bg1"/>
                </a:solidFill>
                <a:effectLst/>
                <a:latin typeface="Helvetica Neue"/>
              </a:rPr>
              <a:t>Correlation Method: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7A2852-81E6-40ED-8667-34520695D9AE}"/>
              </a:ext>
            </a:extLst>
          </p:cNvPr>
          <p:cNvSpPr txBox="1"/>
          <p:nvPr/>
        </p:nvSpPr>
        <p:spPr>
          <a:xfrm>
            <a:off x="4572000" y="1964266"/>
            <a:ext cx="4153273" cy="2308324"/>
          </a:xfrm>
          <a:prstGeom prst="rect">
            <a:avLst/>
          </a:prstGeom>
          <a:noFill/>
          <a:ln>
            <a:solidFill>
              <a:srgbClr val="182A6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Years_of_work</a:t>
            </a:r>
            <a:r>
              <a:rPr lang="en-US" altLang="zh-CN" dirty="0"/>
              <a:t> (</a:t>
            </a:r>
            <a:r>
              <a:rPr lang="en-US" altLang="zh-CN" dirty="0" err="1"/>
              <a:t>emp_length</a:t>
            </a:r>
            <a:r>
              <a:rPr lang="en-US" altLang="zh-CN" dirty="0"/>
              <a:t> col) are not satisfied with normal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Using Spearman method to analysis relation between DTI and Years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Output correlation is 0.06, almost no 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P-value is less than 0.05. We can see statistically significance </a:t>
            </a:r>
          </a:p>
        </p:txBody>
      </p:sp>
    </p:spTree>
    <p:extLst>
      <p:ext uri="{BB962C8B-B14F-4D97-AF65-F5344CB8AC3E}">
        <p14:creationId xmlns:p14="http://schemas.microsoft.com/office/powerpoint/2010/main" val="242029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CEB58-2084-43C3-A624-F8D11816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Hypothesis 2: The DTI (debt to income ratio) has negative correlations to the number of years that the applicant is in the job.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F11ECA-8426-4B0B-BD54-B000DB116E92}"/>
              </a:ext>
            </a:extLst>
          </p:cNvPr>
          <p:cNvSpPr txBox="1"/>
          <p:nvPr/>
        </p:nvSpPr>
        <p:spPr>
          <a:xfrm>
            <a:off x="101905" y="1191647"/>
            <a:ext cx="711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Spearman Correlation output: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327E6C-0BF9-4947-A44C-8F603AB1E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70" y="2011175"/>
            <a:ext cx="8200731" cy="3693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36BF04-9B93-413D-890D-E162BE77960E}"/>
              </a:ext>
            </a:extLst>
          </p:cNvPr>
          <p:cNvSpPr txBox="1"/>
          <p:nvPr/>
        </p:nvSpPr>
        <p:spPr>
          <a:xfrm>
            <a:off x="42868" y="3330636"/>
            <a:ext cx="895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Conclusion for Hypothesis 2</a:t>
            </a:r>
            <a:r>
              <a:rPr lang="en-US" altLang="zh-CN" dirty="0"/>
              <a:t>: </a:t>
            </a:r>
          </a:p>
          <a:p>
            <a:r>
              <a:rPr lang="en-US" altLang="zh-CN" b="1" dirty="0"/>
              <a:t>The DTI has nearly no relationship with number of years that the applicant is in the job</a:t>
            </a:r>
            <a:endParaRPr lang="zh-CN" altLang="en-US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4A12DC-D797-4A1E-A45A-1A0A2DA6B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62"/>
          <a:stretch/>
        </p:blipFill>
        <p:spPr>
          <a:xfrm>
            <a:off x="85135" y="5016169"/>
            <a:ext cx="8973730" cy="7472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A896C7-3081-4F0B-9BE1-F6265A254D0B}"/>
              </a:ext>
            </a:extLst>
          </p:cNvPr>
          <p:cNvSpPr txBox="1"/>
          <p:nvPr/>
        </p:nvSpPr>
        <p:spPr>
          <a:xfrm>
            <a:off x="48015" y="4605875"/>
            <a:ext cx="207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Problems: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662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3C219-F948-4318-9F68-98FA3558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zh-CN" sz="3600" dirty="0"/>
              <a:t>Hypothesis 2 &amp; 3: Wrap Up</a:t>
            </a:r>
            <a:endParaRPr lang="zh-CN" altLang="en-US" sz="3600" dirty="0"/>
          </a:p>
        </p:txBody>
      </p:sp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C176274C-CFA5-4C48-A811-6DDCA3D8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6" y="2026763"/>
            <a:ext cx="8957254" cy="3605294"/>
          </a:xfrm>
          <a:prstGeom prst="rect">
            <a:avLst/>
          </a:prstGeom>
          <a:noFill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3F64E7-1C0B-4F7E-BDD4-0F2C5EDDA346}"/>
              </a:ext>
            </a:extLst>
          </p:cNvPr>
          <p:cNvSpPr txBox="1"/>
          <p:nvPr/>
        </p:nvSpPr>
        <p:spPr>
          <a:xfrm>
            <a:off x="466725" y="1481855"/>
            <a:ext cx="895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Which factors has reasonable relation with DTI ?</a:t>
            </a:r>
            <a:endParaRPr lang="zh-CN" altLang="en-US" b="1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59FDDBA-F0C5-483C-8E22-4BEBCACE545E}"/>
              </a:ext>
            </a:extLst>
          </p:cNvPr>
          <p:cNvCxnSpPr>
            <a:cxnSpLocks/>
          </p:cNvCxnSpPr>
          <p:nvPr/>
        </p:nvCxnSpPr>
        <p:spPr>
          <a:xfrm>
            <a:off x="820131" y="2271860"/>
            <a:ext cx="0" cy="3035431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BC4DB85-49EB-41A0-A637-F760FCCF4F4A}"/>
              </a:ext>
            </a:extLst>
          </p:cNvPr>
          <p:cNvCxnSpPr/>
          <p:nvPr/>
        </p:nvCxnSpPr>
        <p:spPr>
          <a:xfrm>
            <a:off x="2328421" y="5194169"/>
            <a:ext cx="0" cy="113122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E8848DF-6408-4F5D-BEF1-6734B4722D03}"/>
              </a:ext>
            </a:extLst>
          </p:cNvPr>
          <p:cNvCxnSpPr>
            <a:cxnSpLocks/>
          </p:cNvCxnSpPr>
          <p:nvPr/>
        </p:nvCxnSpPr>
        <p:spPr>
          <a:xfrm>
            <a:off x="3836710" y="4760536"/>
            <a:ext cx="0" cy="546755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2123766-F2B6-464C-B964-D7448FADF003}"/>
              </a:ext>
            </a:extLst>
          </p:cNvPr>
          <p:cNvCxnSpPr/>
          <p:nvPr/>
        </p:nvCxnSpPr>
        <p:spPr>
          <a:xfrm>
            <a:off x="5335571" y="3101419"/>
            <a:ext cx="0" cy="2205872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1478351-E168-44CD-A431-F0C236115711}"/>
              </a:ext>
            </a:extLst>
          </p:cNvPr>
          <p:cNvCxnSpPr/>
          <p:nvPr/>
        </p:nvCxnSpPr>
        <p:spPr>
          <a:xfrm>
            <a:off x="6815579" y="3525625"/>
            <a:ext cx="0" cy="1781666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83E4B68-1A8D-40F2-8942-18E37C166306}"/>
              </a:ext>
            </a:extLst>
          </p:cNvPr>
          <p:cNvCxnSpPr/>
          <p:nvPr/>
        </p:nvCxnSpPr>
        <p:spPr>
          <a:xfrm>
            <a:off x="8323869" y="4760536"/>
            <a:ext cx="0" cy="615609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094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3C219-F948-4318-9F68-98FA3558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zh-CN" sz="3600" dirty="0"/>
              <a:t>Hypothesis 2 &amp; 3: Wrap Up</a:t>
            </a:r>
            <a:endParaRPr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3F64E7-1C0B-4F7E-BDD4-0F2C5EDDA346}"/>
              </a:ext>
            </a:extLst>
          </p:cNvPr>
          <p:cNvSpPr txBox="1"/>
          <p:nvPr/>
        </p:nvSpPr>
        <p:spPr>
          <a:xfrm>
            <a:off x="252734" y="2493709"/>
            <a:ext cx="895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The heatmap of </a:t>
            </a:r>
          </a:p>
          <a:p>
            <a:r>
              <a:rPr lang="en-US" altLang="zh-CN" b="1" dirty="0"/>
              <a:t>big factors: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7E11DB-B2DB-49BC-8542-AB6027923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93"/>
          <a:stretch/>
        </p:blipFill>
        <p:spPr>
          <a:xfrm>
            <a:off x="2705100" y="1067042"/>
            <a:ext cx="6438900" cy="5148901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6B9873C6-1ECE-43C8-9D81-4D86DF4CCDCE}"/>
              </a:ext>
            </a:extLst>
          </p:cNvPr>
          <p:cNvSpPr/>
          <p:nvPr/>
        </p:nvSpPr>
        <p:spPr>
          <a:xfrm rot="20334727">
            <a:off x="3073139" y="4357558"/>
            <a:ext cx="3629320" cy="397670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0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D179BCA-FA77-498B-AEC5-A567F594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Hypothesis 3: People with higher annual incomes are more likely to make repayments on time.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BAEF95-64FF-4B7D-9D0F-03BEB5E3DCD1}"/>
              </a:ext>
            </a:extLst>
          </p:cNvPr>
          <p:cNvSpPr/>
          <p:nvPr/>
        </p:nvSpPr>
        <p:spPr>
          <a:xfrm>
            <a:off x="677009" y="1517857"/>
            <a:ext cx="1802239" cy="466344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-apple-system"/>
              </a:rPr>
              <a:t>Annual income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4A17941-43A9-4839-8375-99E3E2C8FCE6}"/>
              </a:ext>
            </a:extLst>
          </p:cNvPr>
          <p:cNvCxnSpPr/>
          <p:nvPr/>
        </p:nvCxnSpPr>
        <p:spPr>
          <a:xfrm>
            <a:off x="2601798" y="1734532"/>
            <a:ext cx="1677971" cy="0"/>
          </a:xfrm>
          <a:prstGeom prst="line">
            <a:avLst/>
          </a:prstGeom>
          <a:ln>
            <a:solidFill>
              <a:srgbClr val="182A6A"/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9596ECD3-A73B-436C-89E0-A349C8F319E5}"/>
              </a:ext>
            </a:extLst>
          </p:cNvPr>
          <p:cNvSpPr/>
          <p:nvPr/>
        </p:nvSpPr>
        <p:spPr>
          <a:xfrm>
            <a:off x="677009" y="2700593"/>
            <a:ext cx="1802239" cy="466344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-apple-system"/>
              </a:rPr>
              <a:t>Loan status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7627458-999F-4FDC-A630-40340FFDE8C7}"/>
              </a:ext>
            </a:extLst>
          </p:cNvPr>
          <p:cNvCxnSpPr/>
          <p:nvPr/>
        </p:nvCxnSpPr>
        <p:spPr>
          <a:xfrm>
            <a:off x="2601797" y="2933765"/>
            <a:ext cx="1677971" cy="0"/>
          </a:xfrm>
          <a:prstGeom prst="line">
            <a:avLst/>
          </a:prstGeom>
          <a:ln>
            <a:solidFill>
              <a:srgbClr val="182A6A"/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0B422FC-8C89-4DC1-A299-60DD61D009D5}"/>
              </a:ext>
            </a:extLst>
          </p:cNvPr>
          <p:cNvSpPr/>
          <p:nvPr/>
        </p:nvSpPr>
        <p:spPr>
          <a:xfrm>
            <a:off x="4647263" y="1501360"/>
            <a:ext cx="2300291" cy="4828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-apple-system"/>
              </a:rPr>
              <a:t>Continuous variable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46CB81F-362E-4BC8-ABB4-93748FB4B1AB}"/>
              </a:ext>
            </a:extLst>
          </p:cNvPr>
          <p:cNvSpPr/>
          <p:nvPr/>
        </p:nvSpPr>
        <p:spPr>
          <a:xfrm>
            <a:off x="4647264" y="2700593"/>
            <a:ext cx="2300290" cy="4663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-apple-system"/>
              </a:rPr>
              <a:t>Categorical variable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D5BC776-E8B5-4B79-91E4-3F4A6F81AD34}"/>
              </a:ext>
            </a:extLst>
          </p:cNvPr>
          <p:cNvSpPr txBox="1"/>
          <p:nvPr/>
        </p:nvSpPr>
        <p:spPr>
          <a:xfrm>
            <a:off x="599050" y="3705651"/>
            <a:ext cx="895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Method for Hypothesis 3</a:t>
            </a:r>
            <a:r>
              <a:rPr lang="en-US" altLang="zh-CN" dirty="0"/>
              <a:t>: </a:t>
            </a:r>
          </a:p>
          <a:p>
            <a:r>
              <a:rPr lang="en-US" altLang="zh-CN" dirty="0"/>
              <a:t>Spearman or Point-biserial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7231340-4102-4A52-8F81-D0796DBA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50" y="4953972"/>
            <a:ext cx="72485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63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3D2A87-4FCC-44EA-8784-07086098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Hypothesis 3: People with higher annual incomes are more likely to make repayments on time.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7D8486-9F63-4BA4-B6D4-E3118A2CE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0" r="2283"/>
          <a:stretch/>
        </p:blipFill>
        <p:spPr>
          <a:xfrm>
            <a:off x="0" y="1018140"/>
            <a:ext cx="5495826" cy="53340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23187E-C66B-4641-B4B5-D7255B4D5CD1}"/>
              </a:ext>
            </a:extLst>
          </p:cNvPr>
          <p:cNvSpPr txBox="1"/>
          <p:nvPr/>
        </p:nvSpPr>
        <p:spPr>
          <a:xfrm>
            <a:off x="5564500" y="2036279"/>
            <a:ext cx="1734532" cy="369332"/>
          </a:xfrm>
          <a:prstGeom prst="rect">
            <a:avLst/>
          </a:prstGeom>
          <a:solidFill>
            <a:srgbClr val="13294B"/>
          </a:solidFill>
          <a:ln>
            <a:solidFill>
              <a:srgbClr val="182A6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chemeClr val="bg1"/>
                </a:solidFill>
                <a:effectLst/>
                <a:latin typeface="Helvetica Neue"/>
              </a:rPr>
              <a:t>Conclusion: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420547-8195-426C-B1E4-2720387A8C14}"/>
              </a:ext>
            </a:extLst>
          </p:cNvPr>
          <p:cNvSpPr txBox="1"/>
          <p:nvPr/>
        </p:nvSpPr>
        <p:spPr>
          <a:xfrm>
            <a:off x="5564500" y="2392527"/>
            <a:ext cx="3125751" cy="2585323"/>
          </a:xfrm>
          <a:prstGeom prst="rect">
            <a:avLst/>
          </a:prstGeom>
          <a:noFill/>
          <a:ln>
            <a:solidFill>
              <a:srgbClr val="182A6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Output correlation is -0.01, almost no 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P-value is much larger than 0.05. We can not see statistically significance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People’s annual incomes are not related to whether they are likely to make repayments on time</a:t>
            </a:r>
          </a:p>
        </p:txBody>
      </p:sp>
    </p:spTree>
    <p:extLst>
      <p:ext uri="{BB962C8B-B14F-4D97-AF65-F5344CB8AC3E}">
        <p14:creationId xmlns:p14="http://schemas.microsoft.com/office/powerpoint/2010/main" val="3552156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FB1B592-1FE5-35BE-9AAD-8F4F1D27BF47}"/>
              </a:ext>
            </a:extLst>
          </p:cNvPr>
          <p:cNvSpPr txBox="1"/>
          <p:nvPr/>
        </p:nvSpPr>
        <p:spPr>
          <a:xfrm>
            <a:off x="-256032" y="2234184"/>
            <a:ext cx="8168640" cy="170816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lang="en-US" altLang="zh-CN" sz="1000" dirty="0">
              <a:solidFill>
                <a:srgbClr val="182A6A"/>
              </a:solidFill>
              <a:latin typeface="+mj-lt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82A6A"/>
                </a:solidFill>
                <a:latin typeface="+mj-lt"/>
                <a:cs typeface="Arial" panose="020B0604020202020204" pitchFamily="34" charset="0"/>
              </a:rPr>
              <a:t>IS597 Final Project Presentation</a:t>
            </a:r>
          </a:p>
          <a:p>
            <a:pPr lvl="1"/>
            <a:r>
              <a:rPr lang="en-US" altLang="zh-CN" sz="3600" b="1" dirty="0">
                <a:solidFill>
                  <a:srgbClr val="182A6A"/>
                </a:solidFill>
                <a:latin typeface="+mj-lt"/>
                <a:cs typeface="Arial" panose="020B0604020202020204" pitchFamily="34" charset="0"/>
              </a:rPr>
              <a:t>Thank You for Listening!</a:t>
            </a:r>
          </a:p>
          <a:p>
            <a:pPr lvl="1"/>
            <a:endParaRPr lang="en-US" altLang="zh-CN" sz="1200" dirty="0">
              <a:solidFill>
                <a:srgbClr val="182A6A"/>
              </a:solidFill>
              <a:latin typeface="+mj-lt"/>
            </a:endParaRPr>
          </a:p>
          <a:p>
            <a:pPr lvl="1"/>
            <a:endParaRPr lang="zh-CN" altLang="en-US" sz="1200" dirty="0">
              <a:solidFill>
                <a:srgbClr val="182A6A"/>
              </a:solidFill>
              <a:latin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E40D43-06AC-DC48-4B1C-A65D29A691BA}"/>
              </a:ext>
            </a:extLst>
          </p:cNvPr>
          <p:cNvSpPr txBox="1"/>
          <p:nvPr/>
        </p:nvSpPr>
        <p:spPr>
          <a:xfrm>
            <a:off x="0" y="4165967"/>
            <a:ext cx="3657600" cy="1748171"/>
          </a:xfrm>
          <a:prstGeom prst="rect">
            <a:avLst/>
          </a:prstGeom>
          <a:solidFill>
            <a:srgbClr val="F9532C">
              <a:alpha val="75000"/>
            </a:srgb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 Instructor: </a:t>
            </a:r>
            <a:r>
              <a:rPr lang="en-US" altLang="zh-CN" dirty="0">
                <a:solidFill>
                  <a:schemeClr val="bg1"/>
                </a:solidFill>
              </a:rPr>
              <a:t>John </a:t>
            </a:r>
            <a:r>
              <a:rPr lang="en-US" altLang="zh-CN" dirty="0" err="1">
                <a:solidFill>
                  <a:schemeClr val="bg1"/>
                </a:solidFill>
              </a:rPr>
              <a:t>Weible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 Group members: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Chuyang</a:t>
            </a:r>
            <a:r>
              <a:rPr lang="en-US" altLang="zh-CN" dirty="0">
                <a:solidFill>
                  <a:schemeClr val="bg1"/>
                </a:solidFill>
              </a:rPr>
              <a:t> Li, </a:t>
            </a:r>
            <a:r>
              <a:rPr lang="en-US" altLang="zh-CN" dirty="0" err="1">
                <a:solidFill>
                  <a:schemeClr val="bg1"/>
                </a:solidFill>
              </a:rPr>
              <a:t>Yuting</a:t>
            </a:r>
            <a:r>
              <a:rPr lang="en-US" altLang="zh-CN" dirty="0">
                <a:solidFill>
                  <a:schemeClr val="bg1"/>
                </a:solidFill>
              </a:rPr>
              <a:t> Xu, Zheng Zhang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 Date:</a:t>
            </a:r>
            <a:r>
              <a:rPr lang="en-US" altLang="zh-CN" dirty="0">
                <a:solidFill>
                  <a:schemeClr val="bg1"/>
                </a:solidFill>
              </a:rPr>
              <a:t> 4</a:t>
            </a:r>
            <a:r>
              <a:rPr lang="en-US" altLang="zh-CN" baseline="30000" dirty="0">
                <a:solidFill>
                  <a:schemeClr val="bg1"/>
                </a:solidFill>
              </a:rPr>
              <a:t>th</a:t>
            </a:r>
            <a:r>
              <a:rPr lang="en-US" altLang="zh-CN" dirty="0">
                <a:solidFill>
                  <a:schemeClr val="bg1"/>
                </a:solidFill>
              </a:rPr>
              <a:t> May 2022</a:t>
            </a:r>
          </a:p>
          <a:p>
            <a:pPr>
              <a:lnSpc>
                <a:spcPct val="200000"/>
              </a:lnSpc>
            </a:pPr>
            <a:endParaRPr lang="zh-CN" altLang="en-US" sz="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313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0C5A867-914B-1DF5-554E-CB288C4A7320}"/>
              </a:ext>
            </a:extLst>
          </p:cNvPr>
          <p:cNvSpPr/>
          <p:nvPr/>
        </p:nvSpPr>
        <p:spPr>
          <a:xfrm>
            <a:off x="468417" y="1304544"/>
            <a:ext cx="8106156" cy="17800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Lending Club Dataset Introduction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F270E37-D5F5-9FC3-A285-7C7C1F53E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451755"/>
              </p:ext>
            </p:extLst>
          </p:nvPr>
        </p:nvGraphicFramePr>
        <p:xfrm>
          <a:off x="518922" y="3568079"/>
          <a:ext cx="8106156" cy="237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344">
                  <a:extLst>
                    <a:ext uri="{9D8B030D-6E8A-4147-A177-3AD203B41FA5}">
                      <a16:colId xmlns:a16="http://schemas.microsoft.com/office/drawing/2014/main" val="1143067683"/>
                    </a:ext>
                  </a:extLst>
                </a:gridCol>
                <a:gridCol w="1381694">
                  <a:extLst>
                    <a:ext uri="{9D8B030D-6E8A-4147-A177-3AD203B41FA5}">
                      <a16:colId xmlns:a16="http://schemas.microsoft.com/office/drawing/2014/main" val="406045306"/>
                    </a:ext>
                  </a:extLst>
                </a:gridCol>
                <a:gridCol w="3031656">
                  <a:extLst>
                    <a:ext uri="{9D8B030D-6E8A-4147-A177-3AD203B41FA5}">
                      <a16:colId xmlns:a16="http://schemas.microsoft.com/office/drawing/2014/main" val="83290828"/>
                    </a:ext>
                  </a:extLst>
                </a:gridCol>
                <a:gridCol w="1875295">
                  <a:extLst>
                    <a:ext uri="{9D8B030D-6E8A-4147-A177-3AD203B41FA5}">
                      <a16:colId xmlns:a16="http://schemas.microsoft.com/office/drawing/2014/main" val="691105722"/>
                    </a:ext>
                  </a:extLst>
                </a:gridCol>
                <a:gridCol w="1367167">
                  <a:extLst>
                    <a:ext uri="{9D8B030D-6E8A-4147-A177-3AD203B41FA5}">
                      <a16:colId xmlns:a16="http://schemas.microsoft.com/office/drawing/2014/main" val="2500073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Non-null counts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01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emp_length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Length of Employment (Years)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9831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float64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450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 2-character code for state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object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156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6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debt_to_income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The debt-to-income ratio of the applicant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9976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float64</a:t>
                      </a:r>
                    </a:p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36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loan_purpose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 purpose of the applicant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object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05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loan_amount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 amount needed by the applicant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int64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128698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F031265-499C-98ED-C232-9BA6F97D8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222036"/>
              </p:ext>
            </p:extLst>
          </p:nvPr>
        </p:nvGraphicFramePr>
        <p:xfrm>
          <a:off x="1042721" y="1501643"/>
          <a:ext cx="1969983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983">
                  <a:extLst>
                    <a:ext uri="{9D8B030D-6E8A-4147-A177-3AD203B41FA5}">
                      <a16:colId xmlns:a16="http://schemas.microsoft.com/office/drawing/2014/main" val="3749010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Time Period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785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Year of 2011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445154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DAF23F50-5CBE-0E62-6132-35A420D7A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826293"/>
              </p:ext>
            </p:extLst>
          </p:nvPr>
        </p:nvGraphicFramePr>
        <p:xfrm>
          <a:off x="3587008" y="1501643"/>
          <a:ext cx="1969983" cy="1312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983">
                  <a:extLst>
                    <a:ext uri="{9D8B030D-6E8A-4147-A177-3AD203B41FA5}">
                      <a16:colId xmlns:a16="http://schemas.microsoft.com/office/drawing/2014/main" val="3749010563"/>
                    </a:ext>
                  </a:extLst>
                </a:gridCol>
              </a:tblGrid>
              <a:tr h="395224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Format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785279"/>
                  </a:ext>
                </a:extLst>
              </a:tr>
              <a:tr h="9161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10,000 rows</a:t>
                      </a:r>
                    </a:p>
                    <a:p>
                      <a:pPr algn="ctr"/>
                      <a:r>
                        <a:rPr lang="en-US" dirty="0"/>
                        <a:t>55 columns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445154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8263C2F9-0D51-1383-E42B-BAB5C83D5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843994"/>
              </p:ext>
            </p:extLst>
          </p:nvPr>
        </p:nvGraphicFramePr>
        <p:xfrm>
          <a:off x="6131295" y="1501643"/>
          <a:ext cx="1969983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983">
                  <a:extLst>
                    <a:ext uri="{9D8B030D-6E8A-4147-A177-3AD203B41FA5}">
                      <a16:colId xmlns:a16="http://schemas.microsoft.com/office/drawing/2014/main" val="3749010563"/>
                    </a:ext>
                  </a:extLst>
                </a:gridCol>
              </a:tblGrid>
              <a:tr h="35052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Types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785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float64(17) int64(25) object(13)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445154"/>
                  </a:ext>
                </a:extLst>
              </a:tr>
            </a:tbl>
          </a:graphicData>
        </a:graphic>
      </p:graphicFrame>
      <p:sp>
        <p:nvSpPr>
          <p:cNvPr id="12" name="Down Arrow 11">
            <a:extLst>
              <a:ext uri="{FF2B5EF4-FFF2-40B4-BE49-F238E27FC236}">
                <a16:creationId xmlns:a16="http://schemas.microsoft.com/office/drawing/2014/main" id="{985B1E61-1871-7B9A-E9CB-661F005B13D8}"/>
              </a:ext>
            </a:extLst>
          </p:cNvPr>
          <p:cNvSpPr/>
          <p:nvPr/>
        </p:nvSpPr>
        <p:spPr>
          <a:xfrm>
            <a:off x="4350807" y="3163824"/>
            <a:ext cx="341376" cy="32500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4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Finished Loans: Distribution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D125A-6F82-61D0-C731-EBED4CB17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2" y="2242484"/>
            <a:ext cx="4581694" cy="316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9FC7707-E64C-1547-E847-62D22A524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202" y="2204270"/>
            <a:ext cx="4063262" cy="323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rminator 3">
            <a:extLst>
              <a:ext uri="{FF2B5EF4-FFF2-40B4-BE49-F238E27FC236}">
                <a16:creationId xmlns:a16="http://schemas.microsoft.com/office/drawing/2014/main" id="{14A50386-6CFB-C70A-56F8-3EE415A10408}"/>
              </a:ext>
            </a:extLst>
          </p:cNvPr>
          <p:cNvSpPr/>
          <p:nvPr/>
        </p:nvSpPr>
        <p:spPr>
          <a:xfrm>
            <a:off x="594521" y="1451353"/>
            <a:ext cx="1938528" cy="4730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Interest Rate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20954264-F96D-2AD7-A9FD-9B8B617867BF}"/>
              </a:ext>
            </a:extLst>
          </p:cNvPr>
          <p:cNvSpPr/>
          <p:nvPr/>
        </p:nvSpPr>
        <p:spPr>
          <a:xfrm>
            <a:off x="1563785" y="5442543"/>
            <a:ext cx="2182368" cy="355996"/>
          </a:xfrm>
          <a:prstGeom prst="flowChartTerminator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Grouped Distribution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85EF33C7-9B7F-B18D-F573-4359E294D962}"/>
              </a:ext>
            </a:extLst>
          </p:cNvPr>
          <p:cNvSpPr/>
          <p:nvPr/>
        </p:nvSpPr>
        <p:spPr>
          <a:xfrm>
            <a:off x="6199632" y="5442543"/>
            <a:ext cx="1380583" cy="355996"/>
          </a:xfrm>
          <a:prstGeom prst="flowChartTerminator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Proportion</a:t>
            </a:r>
          </a:p>
        </p:txBody>
      </p:sp>
    </p:spTree>
    <p:extLst>
      <p:ext uri="{BB962C8B-B14F-4D97-AF65-F5344CB8AC3E}">
        <p14:creationId xmlns:p14="http://schemas.microsoft.com/office/powerpoint/2010/main" val="837062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Finished Loans: Distribution</a:t>
            </a:r>
          </a:p>
        </p:txBody>
      </p:sp>
      <p:sp>
        <p:nvSpPr>
          <p:cNvPr id="4" name="Terminator 3">
            <a:extLst>
              <a:ext uri="{FF2B5EF4-FFF2-40B4-BE49-F238E27FC236}">
                <a16:creationId xmlns:a16="http://schemas.microsoft.com/office/drawing/2014/main" id="{14A50386-6CFB-C70A-56F8-3EE415A10408}"/>
              </a:ext>
            </a:extLst>
          </p:cNvPr>
          <p:cNvSpPr/>
          <p:nvPr/>
        </p:nvSpPr>
        <p:spPr>
          <a:xfrm>
            <a:off x="594521" y="1451353"/>
            <a:ext cx="1938528" cy="4730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58A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Loan Amount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20954264-F96D-2AD7-A9FD-9B8B617867BF}"/>
              </a:ext>
            </a:extLst>
          </p:cNvPr>
          <p:cNvSpPr/>
          <p:nvPr/>
        </p:nvSpPr>
        <p:spPr>
          <a:xfrm>
            <a:off x="1563785" y="5442543"/>
            <a:ext cx="2182368" cy="355996"/>
          </a:xfrm>
          <a:prstGeom prst="flowChartTerminator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Grouped Distribution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85EF33C7-9B7F-B18D-F573-4359E294D962}"/>
              </a:ext>
            </a:extLst>
          </p:cNvPr>
          <p:cNvSpPr/>
          <p:nvPr/>
        </p:nvSpPr>
        <p:spPr>
          <a:xfrm>
            <a:off x="6199632" y="5442543"/>
            <a:ext cx="1380583" cy="355996"/>
          </a:xfrm>
          <a:prstGeom prst="flowChartTerminator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Proportion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C58A7B-63E1-7F76-22DA-AC75E534F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39" y="2357571"/>
            <a:ext cx="4575387" cy="300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157BD6B-2CA6-5EFC-65AF-233F4582A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854" y="2357571"/>
            <a:ext cx="3870905" cy="308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875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Finished Loans: Distribution</a:t>
            </a:r>
          </a:p>
        </p:txBody>
      </p:sp>
      <p:sp>
        <p:nvSpPr>
          <p:cNvPr id="4" name="Terminator 3">
            <a:extLst>
              <a:ext uri="{FF2B5EF4-FFF2-40B4-BE49-F238E27FC236}">
                <a16:creationId xmlns:a16="http://schemas.microsoft.com/office/drawing/2014/main" id="{14A50386-6CFB-C70A-56F8-3EE415A10408}"/>
              </a:ext>
            </a:extLst>
          </p:cNvPr>
          <p:cNvSpPr/>
          <p:nvPr/>
        </p:nvSpPr>
        <p:spPr>
          <a:xfrm>
            <a:off x="594521" y="1451353"/>
            <a:ext cx="1938528" cy="4730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58A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Installment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20954264-F96D-2AD7-A9FD-9B8B617867BF}"/>
              </a:ext>
            </a:extLst>
          </p:cNvPr>
          <p:cNvSpPr/>
          <p:nvPr/>
        </p:nvSpPr>
        <p:spPr>
          <a:xfrm>
            <a:off x="1563785" y="5442543"/>
            <a:ext cx="2182368" cy="355996"/>
          </a:xfrm>
          <a:prstGeom prst="flowChartTerminator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Grouped Distribution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85EF33C7-9B7F-B18D-F573-4359E294D962}"/>
              </a:ext>
            </a:extLst>
          </p:cNvPr>
          <p:cNvSpPr/>
          <p:nvPr/>
        </p:nvSpPr>
        <p:spPr>
          <a:xfrm>
            <a:off x="6199632" y="5442543"/>
            <a:ext cx="1380583" cy="355996"/>
          </a:xfrm>
          <a:prstGeom prst="flowChartTerminator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Proportion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1D2614-B492-6571-E7EE-0D6D8B152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8" y="2289529"/>
            <a:ext cx="4563295" cy="304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C0ADAD6-1038-7B80-2213-829971092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854" y="2221487"/>
            <a:ext cx="3992793" cy="318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68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38" y="1"/>
            <a:ext cx="8791262" cy="1018139"/>
          </a:xfrm>
        </p:spPr>
        <p:txBody>
          <a:bodyPr>
            <a:noAutofit/>
          </a:bodyPr>
          <a:lstStyle/>
          <a:p>
            <a:r>
              <a:rPr lang="en-US" sz="3200" dirty="0"/>
              <a:t>Finished Loans: Multi-Dimensional Distribution</a:t>
            </a:r>
          </a:p>
        </p:txBody>
      </p:sp>
      <p:sp>
        <p:nvSpPr>
          <p:cNvPr id="4" name="Terminator 3">
            <a:extLst>
              <a:ext uri="{FF2B5EF4-FFF2-40B4-BE49-F238E27FC236}">
                <a16:creationId xmlns:a16="http://schemas.microsoft.com/office/drawing/2014/main" id="{14A50386-6CFB-C70A-56F8-3EE415A10408}"/>
              </a:ext>
            </a:extLst>
          </p:cNvPr>
          <p:cNvSpPr/>
          <p:nvPr/>
        </p:nvSpPr>
        <p:spPr>
          <a:xfrm>
            <a:off x="594520" y="1548889"/>
            <a:ext cx="1938528" cy="4730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1C58A7"/>
                </a:solidFill>
                <a:latin typeface="Calibri"/>
              </a:rPr>
              <a:t>Credit Grades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C58A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30E1178-B0A5-AF54-65B9-1A85BAA55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27" y="2193492"/>
            <a:ext cx="3163823" cy="344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FDB67364-F57F-529E-E1AF-0AF1F9F29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568" y="2193492"/>
            <a:ext cx="3102864" cy="344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61B24405-AB0E-E685-953F-5D55E6BC7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096" y="2193492"/>
            <a:ext cx="3041904" cy="344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rminator 12">
            <a:extLst>
              <a:ext uri="{FF2B5EF4-FFF2-40B4-BE49-F238E27FC236}">
                <a16:creationId xmlns:a16="http://schemas.microsoft.com/office/drawing/2014/main" id="{9EEE1AC7-D4F2-B5AC-94AA-602FBF7C26DF}"/>
              </a:ext>
            </a:extLst>
          </p:cNvPr>
          <p:cNvSpPr/>
          <p:nvPr/>
        </p:nvSpPr>
        <p:spPr>
          <a:xfrm>
            <a:off x="3749040" y="1438908"/>
            <a:ext cx="1938528" cy="692966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1C58A7"/>
                </a:solidFill>
                <a:latin typeface="Calibri"/>
              </a:rPr>
              <a:t>Length of Employment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C58A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9B7EC100-746A-32AC-AF50-027306F30055}"/>
              </a:ext>
            </a:extLst>
          </p:cNvPr>
          <p:cNvSpPr/>
          <p:nvPr/>
        </p:nvSpPr>
        <p:spPr>
          <a:xfrm>
            <a:off x="6949440" y="1559103"/>
            <a:ext cx="1938528" cy="4730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1C58A7"/>
                </a:solidFill>
                <a:latin typeface="Calibri"/>
              </a:rPr>
              <a:t>Loan Purpose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C58A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38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A30A6-F651-C0CD-DB60-49ED2467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Geographical Distribution</a:t>
            </a:r>
          </a:p>
        </p:txBody>
      </p:sp>
      <p:pic>
        <p:nvPicPr>
          <p:cNvPr id="5" name="Content Placeholder 4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ADE3DC9C-C8AC-2C4D-49D4-95C9F5972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7" r="1922"/>
          <a:stretch/>
        </p:blipFill>
        <p:spPr>
          <a:xfrm>
            <a:off x="182880" y="2032657"/>
            <a:ext cx="4499961" cy="2554020"/>
          </a:xfrm>
        </p:spPr>
      </p:pic>
      <p:sp>
        <p:nvSpPr>
          <p:cNvPr id="6" name="Terminator 5">
            <a:extLst>
              <a:ext uri="{FF2B5EF4-FFF2-40B4-BE49-F238E27FC236}">
                <a16:creationId xmlns:a16="http://schemas.microsoft.com/office/drawing/2014/main" id="{06E9E172-10DC-85C1-270E-212BDADBFDFD}"/>
              </a:ext>
            </a:extLst>
          </p:cNvPr>
          <p:cNvSpPr/>
          <p:nvPr/>
        </p:nvSpPr>
        <p:spPr>
          <a:xfrm>
            <a:off x="1473706" y="1420686"/>
            <a:ext cx="1938528" cy="4730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58A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Loans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3BAE96-A7B9-38AC-7097-F90B8F4C9446}"/>
              </a:ext>
            </a:extLst>
          </p:cNvPr>
          <p:cNvSpPr txBox="1"/>
          <p:nvPr/>
        </p:nvSpPr>
        <p:spPr>
          <a:xfrm>
            <a:off x="424780" y="4864608"/>
            <a:ext cx="4036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Percentage of Good Loans &gt; 95%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records are Ongoing Loans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E2E842FC-C6FC-4FCB-487D-F4B302A122D5}"/>
              </a:ext>
            </a:extLst>
          </p:cNvPr>
          <p:cNvSpPr/>
          <p:nvPr/>
        </p:nvSpPr>
        <p:spPr>
          <a:xfrm>
            <a:off x="5731766" y="1420686"/>
            <a:ext cx="1938528" cy="4730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58A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Finished Loans</a:t>
            </a: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CCA979E-8652-3DA2-D600-18FB41A70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934" y="2032656"/>
            <a:ext cx="4439478" cy="2649071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E8D7C59A-F1F3-A8C7-417F-7792C360CA42}"/>
              </a:ext>
            </a:extLst>
          </p:cNvPr>
          <p:cNvSpPr/>
          <p:nvPr/>
        </p:nvSpPr>
        <p:spPr>
          <a:xfrm rot="16200000">
            <a:off x="4401312" y="871542"/>
            <a:ext cx="341376" cy="163947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4356EA-8030-3162-7B05-056719642B03}"/>
              </a:ext>
            </a:extLst>
          </p:cNvPr>
          <p:cNvSpPr txBox="1"/>
          <p:nvPr/>
        </p:nvSpPr>
        <p:spPr>
          <a:xfrm>
            <a:off x="4496626" y="4864608"/>
            <a:ext cx="4036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finished loans in certain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Regions with higher percentage of “Good Loans”: Midwest</a:t>
            </a:r>
          </a:p>
        </p:txBody>
      </p:sp>
    </p:spTree>
    <p:extLst>
      <p:ext uri="{BB962C8B-B14F-4D97-AF65-F5344CB8AC3E}">
        <p14:creationId xmlns:p14="http://schemas.microsoft.com/office/powerpoint/2010/main" val="752904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A30A6-F651-C0CD-DB60-49ED2467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Geographical Distribution</a:t>
            </a:r>
          </a:p>
        </p:txBody>
      </p:sp>
      <p:sp>
        <p:nvSpPr>
          <p:cNvPr id="6" name="Terminator 5">
            <a:extLst>
              <a:ext uri="{FF2B5EF4-FFF2-40B4-BE49-F238E27FC236}">
                <a16:creationId xmlns:a16="http://schemas.microsoft.com/office/drawing/2014/main" id="{06E9E172-10DC-85C1-270E-212BDADBFDFD}"/>
              </a:ext>
            </a:extLst>
          </p:cNvPr>
          <p:cNvSpPr/>
          <p:nvPr/>
        </p:nvSpPr>
        <p:spPr>
          <a:xfrm>
            <a:off x="400397" y="1609724"/>
            <a:ext cx="2814826" cy="4730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58A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Loan Per 10k Person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E2E842FC-C6FC-4FCB-487D-F4B302A122D5}"/>
              </a:ext>
            </a:extLst>
          </p:cNvPr>
          <p:cNvSpPr/>
          <p:nvPr/>
        </p:nvSpPr>
        <p:spPr>
          <a:xfrm>
            <a:off x="5666361" y="1655066"/>
            <a:ext cx="1938528" cy="4730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58A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Loan Per User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E8D7C59A-F1F3-A8C7-417F-7792C360CA42}"/>
              </a:ext>
            </a:extLst>
          </p:cNvPr>
          <p:cNvSpPr/>
          <p:nvPr/>
        </p:nvSpPr>
        <p:spPr>
          <a:xfrm rot="16200000">
            <a:off x="4270104" y="1283956"/>
            <a:ext cx="341376" cy="112454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335DFC05-0A16-31A9-922C-A8EEA6D1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432" y="2193036"/>
            <a:ext cx="4730738" cy="2788920"/>
          </a:xfrm>
          <a:prstGeom prst="rect">
            <a:avLst/>
          </a:prstGeom>
        </p:spPr>
      </p:pic>
      <p:pic>
        <p:nvPicPr>
          <p:cNvPr id="15" name="Picture 1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2B78BA7B-346D-AC70-F172-1540FBD57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62" y="2352920"/>
            <a:ext cx="3768321" cy="23519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6655BA-D352-7806-45A3-069740DD1A2A}"/>
              </a:ext>
            </a:extLst>
          </p:cNvPr>
          <p:cNvSpPr txBox="1"/>
          <p:nvPr/>
        </p:nvSpPr>
        <p:spPr>
          <a:xfrm>
            <a:off x="279587" y="4764592"/>
            <a:ext cx="4036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Total Amount of Loans/Total Population of State * 10,000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Geographical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C69AE-F6D7-B419-FB43-9F16710FA9D5}"/>
              </a:ext>
            </a:extLst>
          </p:cNvPr>
          <p:cNvSpPr txBox="1"/>
          <p:nvPr/>
        </p:nvSpPr>
        <p:spPr>
          <a:xfrm>
            <a:off x="4351433" y="4764592"/>
            <a:ext cx="4036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average group by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values between 15k and 17k </a:t>
            </a:r>
          </a:p>
        </p:txBody>
      </p:sp>
    </p:spTree>
    <p:extLst>
      <p:ext uri="{BB962C8B-B14F-4D97-AF65-F5344CB8AC3E}">
        <p14:creationId xmlns:p14="http://schemas.microsoft.com/office/powerpoint/2010/main" val="574525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Gies ppt 11-2020">
      <a:dk1>
        <a:srgbClr val="13284B"/>
      </a:dk1>
      <a:lt1>
        <a:sysClr val="window" lastClr="FFFFFF"/>
      </a:lt1>
      <a:dk2>
        <a:srgbClr val="12294B"/>
      </a:dk2>
      <a:lt2>
        <a:srgbClr val="EEECE1"/>
      </a:lt2>
      <a:accent1>
        <a:srgbClr val="1C58A7"/>
      </a:accent1>
      <a:accent2>
        <a:srgbClr val="FF552D"/>
      </a:accent2>
      <a:accent3>
        <a:srgbClr val="172948"/>
      </a:accent3>
      <a:accent4>
        <a:srgbClr val="8064A2"/>
      </a:accent4>
      <a:accent5>
        <a:srgbClr val="4BACC6"/>
      </a:accent5>
      <a:accent6>
        <a:srgbClr val="F6821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22327</TotalTime>
  <Words>1055</Words>
  <Application>Microsoft Office PowerPoint</Application>
  <PresentationFormat>全屏显示(4:3)</PresentationFormat>
  <Paragraphs>186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-apple-system</vt:lpstr>
      <vt:lpstr>Helvetica Neue</vt:lpstr>
      <vt:lpstr>Arial</vt:lpstr>
      <vt:lpstr>Calibri</vt:lpstr>
      <vt:lpstr>Wingdings</vt:lpstr>
      <vt:lpstr>Office Theme</vt:lpstr>
      <vt:lpstr>Office Theme</vt:lpstr>
      <vt:lpstr>Office Theme</vt:lpstr>
      <vt:lpstr>Office Theme</vt:lpstr>
      <vt:lpstr>PowerPoint 演示文稿</vt:lpstr>
      <vt:lpstr>Introduction of Lending Club</vt:lpstr>
      <vt:lpstr>Lending Club Dataset Introduction</vt:lpstr>
      <vt:lpstr>Finished Loans: Distribution</vt:lpstr>
      <vt:lpstr>Finished Loans: Distribution</vt:lpstr>
      <vt:lpstr>Finished Loans: Distribution</vt:lpstr>
      <vt:lpstr>Finished Loans: Multi-Dimensional Distribution</vt:lpstr>
      <vt:lpstr>Geographical Distribution</vt:lpstr>
      <vt:lpstr>Geographical Distribution</vt:lpstr>
      <vt:lpstr>Hypothesis 1: The borrowers using Lending Club have worse economic situations than borrowers from all other lending resources</vt:lpstr>
      <vt:lpstr>Hypothesis 1: The borrowers using Lending Club have worse economic situations than borrowers from all other lending resources</vt:lpstr>
      <vt:lpstr>Hypothesis 1: The borrowers using Lending Club have worse economic situations than borrowers from all other lending resources</vt:lpstr>
      <vt:lpstr>Hypothesis 1: The borrowers using Lending Club have worse economic situations than borrowers from all other lending resources</vt:lpstr>
      <vt:lpstr>Hypothesis 1: The borrowers using Lending Club have worse economic situations than borrowers from all other lending resources</vt:lpstr>
      <vt:lpstr>Hypothesis 1: The borrowers using Lending Club have worse economic situations than borrowers from all other lending resources</vt:lpstr>
      <vt:lpstr>Hypothesis 1: The borrowers using Lending Club have worse economic situations than borrowers from all other lending resources</vt:lpstr>
      <vt:lpstr>Hypothesis 2: The DTI (debt to income ratio) has negative correlations to the number of years that the applicant is in the job.</vt:lpstr>
      <vt:lpstr>Hypothesis 2: The DTI (debt to income ratio) has negative correlations to the number of years that the applicant is in the job.</vt:lpstr>
      <vt:lpstr>Hypothesis 2: The DTI (debt to income ratio) has negative correlations to the number of years that the applicant is in the job.</vt:lpstr>
      <vt:lpstr>Hypothesis 2: The DTI (debt to income ratio) has negative correlations to the number of years that the applicant is in the job.</vt:lpstr>
      <vt:lpstr>Hypothesis 2: The DTI (debt to income ratio) has negative correlations to the number of years that the applicant is in the job.</vt:lpstr>
      <vt:lpstr>Hypothesis 2 &amp; 3: Wrap Up</vt:lpstr>
      <vt:lpstr>Hypothesis 2 &amp; 3: Wrap Up</vt:lpstr>
      <vt:lpstr>Hypothesis 3: People with higher annual incomes are more likely to make repayments on time.</vt:lpstr>
      <vt:lpstr>Hypothesis 3: People with higher annual incomes are more likely to make repayments on time.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 Mayer</dc:creator>
  <cp:lastModifiedBy>Zhang, Zheng</cp:lastModifiedBy>
  <cp:revision>126</cp:revision>
  <dcterms:created xsi:type="dcterms:W3CDTF">2021-04-15T21:05:05Z</dcterms:created>
  <dcterms:modified xsi:type="dcterms:W3CDTF">2022-05-04T05:12:04Z</dcterms:modified>
</cp:coreProperties>
</file>